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792" autoAdjust="0"/>
  </p:normalViewPr>
  <p:slideViewPr>
    <p:cSldViewPr snapToGrid="0">
      <p:cViewPr varScale="1">
        <p:scale>
          <a:sx n="62" d="100"/>
          <a:sy n="62" d="100"/>
        </p:scale>
        <p:origin x="804" y="56"/>
      </p:cViewPr>
      <p:guideLst/>
    </p:cSldViewPr>
  </p:slideViewPr>
  <p:outlineViewPr>
    <p:cViewPr>
      <p:scale>
        <a:sx n="33" d="100"/>
        <a:sy n="33" d="100"/>
      </p:scale>
      <p:origin x="0" y="-16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DD7C94-A8E5-4B0B-AE37-3561AC86FA0B}" type="datetimeFigureOut">
              <a:rPr lang="en-US" smtClean="0"/>
              <a:t>5/24/2021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85FEE2-7107-4CEB-8172-45A9C87974B1}" type="slidenum">
              <a:rPr lang="en-US" smtClean="0"/>
              <a:t>‹#›</a:t>
            </a:fld>
            <a:endParaRPr lang="en-US" dirty="0"/>
          </a:p>
        </p:txBody>
      </p:sp>
    </p:spTree>
    <p:extLst>
      <p:ext uri="{BB962C8B-B14F-4D97-AF65-F5344CB8AC3E}">
        <p14:creationId xmlns:p14="http://schemas.microsoft.com/office/powerpoint/2010/main" val="3133426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5FEE2-7107-4CEB-8172-45A9C87974B1}" type="slidenum">
              <a:rPr lang="en-US" smtClean="0"/>
              <a:t>5</a:t>
            </a:fld>
            <a:endParaRPr lang="en-US" dirty="0"/>
          </a:p>
        </p:txBody>
      </p:sp>
    </p:spTree>
    <p:extLst>
      <p:ext uri="{BB962C8B-B14F-4D97-AF65-F5344CB8AC3E}">
        <p14:creationId xmlns:p14="http://schemas.microsoft.com/office/powerpoint/2010/main" val="121370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28159-C959-46E4-A95F-B963BFAA9F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D08166-F95D-44D9-B4D4-E35C8C6020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62162E-74A7-42B6-8F9F-977A76A19AC5}"/>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5" name="Footer Placeholder 4">
            <a:extLst>
              <a:ext uri="{FF2B5EF4-FFF2-40B4-BE49-F238E27FC236}">
                <a16:creationId xmlns:a16="http://schemas.microsoft.com/office/drawing/2014/main" id="{2ABBAAF0-E8D2-4C02-A74D-F5829DB6F7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CD3B4D-9D4C-4881-9C57-40AFFC433160}"/>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243599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2507-8029-4493-AFBA-E736F96E42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2CD6A9-1B3B-4228-8507-9D18230135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07397-3547-466F-8D92-C943899ABA95}"/>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5" name="Footer Placeholder 4">
            <a:extLst>
              <a:ext uri="{FF2B5EF4-FFF2-40B4-BE49-F238E27FC236}">
                <a16:creationId xmlns:a16="http://schemas.microsoft.com/office/drawing/2014/main" id="{2CABE994-7D5B-4CF3-B829-9C7F1B3611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4DBA67-488A-4841-8552-1E397FE2D67D}"/>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6236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7BBF0E-AF08-49C9-82BA-007A0DC399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87A540-4794-43D4-8D4D-A0D8854746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1DE1A-7FB9-4F4D-853C-88AE519D21AB}"/>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5" name="Footer Placeholder 4">
            <a:extLst>
              <a:ext uri="{FF2B5EF4-FFF2-40B4-BE49-F238E27FC236}">
                <a16:creationId xmlns:a16="http://schemas.microsoft.com/office/drawing/2014/main" id="{E907BCB0-C61C-479C-8054-04E4F9D29C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96BD75-0373-45F1-AF2C-001CA07EA72F}"/>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423145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F114-BEF1-4E89-9C72-6F43AEEB46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2F1F68-3090-43A0-8E7F-D55441B584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6CFD3-C33C-49F1-8AE9-A057D4861A4D}"/>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5" name="Footer Placeholder 4">
            <a:extLst>
              <a:ext uri="{FF2B5EF4-FFF2-40B4-BE49-F238E27FC236}">
                <a16:creationId xmlns:a16="http://schemas.microsoft.com/office/drawing/2014/main" id="{C1D04A8B-7419-412D-8991-3F3F0744B8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C861DD-7311-4E80-A0E0-405AB5341DF8}"/>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53837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E83C2-0306-4935-B528-0E8285A218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4125B-E05E-45B3-8AA3-2DC2EB1556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AEE09D-0C08-436E-B6B9-65D1C7267D31}"/>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5" name="Footer Placeholder 4">
            <a:extLst>
              <a:ext uri="{FF2B5EF4-FFF2-40B4-BE49-F238E27FC236}">
                <a16:creationId xmlns:a16="http://schemas.microsoft.com/office/drawing/2014/main" id="{9B560193-D93F-499C-96C8-D3BC0A09B3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320F5E-77C3-4E8D-A9D3-0C65C90D2545}"/>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39559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9B9E-6298-4331-BB73-536376515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19D7AC-9695-4D29-A0F5-0756C8FC2D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B69DA0-CE44-44EE-8C22-DFB926856D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ABC4CA-E711-499A-912D-24A16E2EAB56}"/>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6" name="Footer Placeholder 5">
            <a:extLst>
              <a:ext uri="{FF2B5EF4-FFF2-40B4-BE49-F238E27FC236}">
                <a16:creationId xmlns:a16="http://schemas.microsoft.com/office/drawing/2014/main" id="{9A3F47B9-0E44-4FDC-9C99-E274FDE013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144A4D-8126-4043-BD2D-22C73237A715}"/>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127656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A00DF-A0B1-4721-9B43-B4C111744B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AF658D-1572-45E6-9DAA-38ED7DBFB3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030BF7-1FBD-4FEC-858A-D386B082CD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23B6C0-DF60-488B-9C69-9600281DBB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21A2A7-4559-4D95-9713-F7A810F205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5B683B-5B16-4585-8399-184C0388C75F}"/>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8" name="Footer Placeholder 7">
            <a:extLst>
              <a:ext uri="{FF2B5EF4-FFF2-40B4-BE49-F238E27FC236}">
                <a16:creationId xmlns:a16="http://schemas.microsoft.com/office/drawing/2014/main" id="{F11B6E38-AFDE-4C31-87BB-286DAA78D43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CADD0AD-6172-4F30-8C99-0572C900F8CC}"/>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401984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1864F-E796-4D3E-9F75-E0F1C41B6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4707F6-D73B-4388-BC48-FDDE33E95051}"/>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4" name="Footer Placeholder 3">
            <a:extLst>
              <a:ext uri="{FF2B5EF4-FFF2-40B4-BE49-F238E27FC236}">
                <a16:creationId xmlns:a16="http://schemas.microsoft.com/office/drawing/2014/main" id="{4FDE8B12-16EF-4893-8742-F2717BFEA4A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FFC9E8C-7070-45F3-9D1F-3866115B8463}"/>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102265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44623E-7288-4B91-B9FA-7820060E0B30}"/>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3" name="Footer Placeholder 2">
            <a:extLst>
              <a:ext uri="{FF2B5EF4-FFF2-40B4-BE49-F238E27FC236}">
                <a16:creationId xmlns:a16="http://schemas.microsoft.com/office/drawing/2014/main" id="{56C0ED4C-6B98-4A1B-8448-3B0A1D279D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CA3E642-5923-4EEA-A1A3-854CAF3192E9}"/>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70457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2E1D-5312-4494-9C0D-48D5E0435B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BF6881-5C9A-4171-98C1-6A1DB8FD1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E45144-94D2-4E09-AF68-AED6CA736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490313-7746-4886-B72E-E9B86EE25AFA}"/>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6" name="Footer Placeholder 5">
            <a:extLst>
              <a:ext uri="{FF2B5EF4-FFF2-40B4-BE49-F238E27FC236}">
                <a16:creationId xmlns:a16="http://schemas.microsoft.com/office/drawing/2014/main" id="{3B456C31-616E-4A5A-9713-E642AFB3EF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8D92C2D-19B2-4F5A-A22A-0F5E06042E10}"/>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345503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17A7-DAD8-4AC7-8140-A3A1327D69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AC7906-FF7E-4898-B995-F515A0E17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7CA2EF7-471E-4604-88F1-052404334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E524DF-20EC-444D-B13C-4FC61038544D}"/>
              </a:ext>
            </a:extLst>
          </p:cNvPr>
          <p:cNvSpPr>
            <a:spLocks noGrp="1"/>
          </p:cNvSpPr>
          <p:nvPr>
            <p:ph type="dt" sz="half" idx="10"/>
          </p:nvPr>
        </p:nvSpPr>
        <p:spPr/>
        <p:txBody>
          <a:bodyPr/>
          <a:lstStyle/>
          <a:p>
            <a:fld id="{173B37D1-F2AD-49ED-A7E5-04845095C1C3}" type="datetimeFigureOut">
              <a:rPr lang="en-US" smtClean="0"/>
              <a:t>5/24/2021</a:t>
            </a:fld>
            <a:endParaRPr lang="en-US" dirty="0"/>
          </a:p>
        </p:txBody>
      </p:sp>
      <p:sp>
        <p:nvSpPr>
          <p:cNvPr id="6" name="Footer Placeholder 5">
            <a:extLst>
              <a:ext uri="{FF2B5EF4-FFF2-40B4-BE49-F238E27FC236}">
                <a16:creationId xmlns:a16="http://schemas.microsoft.com/office/drawing/2014/main" id="{35B2B6BC-67EC-4E87-A740-FC2F34A626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F4A54B-A23D-4E59-89C8-50D00F3DFCDB}"/>
              </a:ext>
            </a:extLst>
          </p:cNvPr>
          <p:cNvSpPr>
            <a:spLocks noGrp="1"/>
          </p:cNvSpPr>
          <p:nvPr>
            <p:ph type="sldNum" sz="quarter" idx="12"/>
          </p:nvPr>
        </p:nvSpPr>
        <p:spPr/>
        <p:txBody>
          <a:bodyPr/>
          <a:lstStyle/>
          <a:p>
            <a:fld id="{DEC8836E-4D7A-46B3-9FBD-50FA6BF482FE}" type="slidenum">
              <a:rPr lang="en-US" smtClean="0"/>
              <a:t>‹#›</a:t>
            </a:fld>
            <a:endParaRPr lang="en-US" dirty="0"/>
          </a:p>
        </p:txBody>
      </p:sp>
    </p:spTree>
    <p:extLst>
      <p:ext uri="{BB962C8B-B14F-4D97-AF65-F5344CB8AC3E}">
        <p14:creationId xmlns:p14="http://schemas.microsoft.com/office/powerpoint/2010/main" val="36030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347324-5ECA-4AB3-8858-BFA8D1452B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E3AA43-55C1-4FBA-8CB2-FF881A7123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B11A0-D96F-447E-A37C-20D7ECDE3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B37D1-F2AD-49ED-A7E5-04845095C1C3}" type="datetimeFigureOut">
              <a:rPr lang="en-US" smtClean="0"/>
              <a:t>5/24/2021</a:t>
            </a:fld>
            <a:endParaRPr lang="en-US" dirty="0"/>
          </a:p>
        </p:txBody>
      </p:sp>
      <p:sp>
        <p:nvSpPr>
          <p:cNvPr id="5" name="Footer Placeholder 4">
            <a:extLst>
              <a:ext uri="{FF2B5EF4-FFF2-40B4-BE49-F238E27FC236}">
                <a16:creationId xmlns:a16="http://schemas.microsoft.com/office/drawing/2014/main" id="{9BDF465C-0490-496B-AB7B-5773B8EFC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93BDD61-A5A5-4510-99F2-C3E77346D3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8836E-4D7A-46B3-9FBD-50FA6BF482FE}" type="slidenum">
              <a:rPr lang="en-US" smtClean="0"/>
              <a:t>‹#›</a:t>
            </a:fld>
            <a:endParaRPr lang="en-US" dirty="0"/>
          </a:p>
        </p:txBody>
      </p:sp>
    </p:spTree>
    <p:extLst>
      <p:ext uri="{BB962C8B-B14F-4D97-AF65-F5344CB8AC3E}">
        <p14:creationId xmlns:p14="http://schemas.microsoft.com/office/powerpoint/2010/main" val="2166901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www.onyxtruth.com/2017/10/11/aggressive-black-women-refuse-to-comprehend-that-they-are-not-m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F764DE-59EA-445B-9FBD-5AE4DE859795}"/>
              </a:ext>
            </a:extLst>
          </p:cNvPr>
          <p:cNvSpPr>
            <a:spLocks noGrp="1"/>
          </p:cNvSpPr>
          <p:nvPr>
            <p:ph type="ctrTitle"/>
          </p:nvPr>
        </p:nvSpPr>
        <p:spPr>
          <a:xfrm>
            <a:off x="5297762" y="640080"/>
            <a:ext cx="6251110" cy="3566160"/>
          </a:xfrm>
        </p:spPr>
        <p:txBody>
          <a:bodyPr anchor="b">
            <a:normAutofit/>
          </a:bodyPr>
          <a:lstStyle/>
          <a:p>
            <a:pPr marL="0" marR="0">
              <a:spcBef>
                <a:spcPts val="0"/>
              </a:spcBef>
              <a:spcAft>
                <a:spcPts val="800"/>
              </a:spcAft>
            </a:pPr>
            <a:r>
              <a:rPr lang="en-US" sz="4200" b="1" dirty="0">
                <a:effectLst/>
                <a:latin typeface="Baskerville Old Face" panose="02020602080505020303" pitchFamily="18" charset="0"/>
                <a:ea typeface="Calibri" panose="020F0502020204030204" pitchFamily="34" charset="0"/>
                <a:cs typeface="Times New Roman" panose="02020603050405020304" pitchFamily="18" charset="0"/>
              </a:rPr>
              <a:t>Woman of God, you are Loosed from Your Infirmity!</a:t>
            </a:r>
            <a:br>
              <a:rPr lang="en-US" sz="4200" dirty="0">
                <a:effectLst/>
                <a:latin typeface="Calibri" panose="020F0502020204030204" pitchFamily="34" charset="0"/>
                <a:ea typeface="Calibri" panose="020F0502020204030204" pitchFamily="34" charset="0"/>
                <a:cs typeface="Times New Roman" panose="02020603050405020304" pitchFamily="18" charset="0"/>
              </a:rPr>
            </a:br>
            <a:r>
              <a:rPr lang="en-US" sz="4200" b="1" dirty="0">
                <a:effectLst/>
                <a:latin typeface="Baskerville Old Face" panose="02020602080505020303" pitchFamily="18" charset="0"/>
                <a:ea typeface="Calibri" panose="020F0502020204030204" pitchFamily="34" charset="0"/>
                <a:cs typeface="Times New Roman" panose="02020603050405020304" pitchFamily="18" charset="0"/>
              </a:rPr>
              <a:t>Luke 13:11-12</a:t>
            </a:r>
            <a:br>
              <a:rPr lang="en-US" sz="4200" b="1" dirty="0">
                <a:effectLst/>
                <a:latin typeface="Baskerville Old Face" panose="02020602080505020303" pitchFamily="18" charset="0"/>
                <a:ea typeface="Calibri" panose="020F0502020204030204" pitchFamily="34" charset="0"/>
                <a:cs typeface="Times New Roman" panose="02020603050405020304" pitchFamily="18" charset="0"/>
              </a:rPr>
            </a:br>
            <a:br>
              <a:rPr lang="en-US" sz="4200" dirty="0">
                <a:effectLst/>
                <a:latin typeface="Calibri" panose="020F0502020204030204" pitchFamily="34" charset="0"/>
                <a:ea typeface="Calibri" panose="020F0502020204030204" pitchFamily="34" charset="0"/>
                <a:cs typeface="Times New Roman" panose="02020603050405020304" pitchFamily="18" charset="0"/>
              </a:rPr>
            </a:br>
            <a:endParaRPr lang="en-US" sz="4200" dirty="0"/>
          </a:p>
        </p:txBody>
      </p:sp>
      <p:sp>
        <p:nvSpPr>
          <p:cNvPr id="3" name="Subtitle 2">
            <a:extLst>
              <a:ext uri="{FF2B5EF4-FFF2-40B4-BE49-F238E27FC236}">
                <a16:creationId xmlns:a16="http://schemas.microsoft.com/office/drawing/2014/main" id="{7C0483A3-E0FF-4DCE-BBF9-A910EA5348A6}"/>
              </a:ext>
            </a:extLst>
          </p:cNvPr>
          <p:cNvSpPr>
            <a:spLocks noGrp="1"/>
          </p:cNvSpPr>
          <p:nvPr>
            <p:ph type="subTitle" idx="1"/>
          </p:nvPr>
        </p:nvSpPr>
        <p:spPr>
          <a:xfrm>
            <a:off x="5297760" y="4636008"/>
            <a:ext cx="6251111" cy="1572768"/>
          </a:xfrm>
        </p:spPr>
        <p:txBody>
          <a:bodyPr>
            <a:noAutofit/>
          </a:bodyPr>
          <a:lstStyle/>
          <a:p>
            <a:pPr marL="0" marR="0" algn="l">
              <a:spcBef>
                <a:spcPts val="0"/>
              </a:spcBef>
              <a:spcAft>
                <a:spcPts val="800"/>
              </a:spcAft>
            </a:pPr>
            <a:r>
              <a:rPr lang="en-US" dirty="0">
                <a:effectLst/>
                <a:latin typeface="Baskerville Old Face" panose="02020602080505020303" pitchFamily="18" charset="0"/>
                <a:ea typeface="Calibri" panose="020F0502020204030204" pitchFamily="34" charset="0"/>
                <a:cs typeface="Times New Roman" panose="02020603050405020304" pitchFamily="18" charset="0"/>
              </a:rPr>
              <a:t>“And behold, there was a woman who had a spirit of infirmity eighteen years and was bent over and could in no way raise herself up. But when Jesus saw her, He called her to Him and said to her, “Woman you are loosed from your infirmity”. (Luke 13: 11-12)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pic>
        <p:nvPicPr>
          <p:cNvPr id="8" name="Picture 7" descr="A picture containing wall, indoor&#10;&#10;Description automatically generated">
            <a:extLst>
              <a:ext uri="{FF2B5EF4-FFF2-40B4-BE49-F238E27FC236}">
                <a16:creationId xmlns:a16="http://schemas.microsoft.com/office/drawing/2014/main" id="{CE81556F-EC64-4451-B076-5A3F791A4CA4}"/>
              </a:ext>
            </a:extLst>
          </p:cNvPr>
          <p:cNvPicPr>
            <a:picLocks noChangeAspect="1"/>
          </p:cNvPicPr>
          <p:nvPr/>
        </p:nvPicPr>
        <p:blipFill rotWithShape="1">
          <a:blip r:embed="rId2">
            <a:extLst>
              <a:ext uri="{28A0092B-C50C-407E-A947-70E740481C1C}">
                <a14:useLocalDpi xmlns:a14="http://schemas.microsoft.com/office/drawing/2010/main" val="0"/>
              </a:ext>
            </a:extLst>
          </a:blip>
          <a:srcRect l="22537" r="26529"/>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5"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9584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4A6B71-0C50-40BA-BA71-3F987D85FDFB}"/>
              </a:ext>
            </a:extLst>
          </p:cNvPr>
          <p:cNvSpPr>
            <a:spLocks noGrp="1"/>
          </p:cNvSpPr>
          <p:nvPr>
            <p:ph type="ctrTitle"/>
          </p:nvPr>
        </p:nvSpPr>
        <p:spPr>
          <a:xfrm>
            <a:off x="4654296" y="640080"/>
            <a:ext cx="6894576" cy="3566160"/>
          </a:xfrm>
        </p:spPr>
        <p:txBody>
          <a:bodyPr anchor="b">
            <a:normAutofit/>
          </a:bodyPr>
          <a:lstStyle/>
          <a:p>
            <a:pPr algn="l"/>
            <a:r>
              <a:rPr lang="en-US" sz="6600" dirty="0">
                <a:latin typeface="Baskerville Old Face" panose="02020602080505020303" pitchFamily="18" charset="0"/>
              </a:rPr>
              <a:t>Questions / Comments</a:t>
            </a:r>
          </a:p>
        </p:txBody>
      </p:sp>
      <p:sp>
        <p:nvSpPr>
          <p:cNvPr id="3" name="Subtitle 2">
            <a:extLst>
              <a:ext uri="{FF2B5EF4-FFF2-40B4-BE49-F238E27FC236}">
                <a16:creationId xmlns:a16="http://schemas.microsoft.com/office/drawing/2014/main" id="{89286767-0052-4EBC-A15B-0BD253612B05}"/>
              </a:ext>
            </a:extLst>
          </p:cNvPr>
          <p:cNvSpPr>
            <a:spLocks noGrp="1"/>
          </p:cNvSpPr>
          <p:nvPr>
            <p:ph type="subTitle" idx="1"/>
          </p:nvPr>
        </p:nvSpPr>
        <p:spPr>
          <a:xfrm>
            <a:off x="4654296" y="4636008"/>
            <a:ext cx="6894576" cy="1572768"/>
          </a:xfrm>
        </p:spPr>
        <p:txBody>
          <a:bodyPr>
            <a:normAutofit/>
          </a:bodyPr>
          <a:lstStyle/>
          <a:p>
            <a:pPr algn="l"/>
            <a:r>
              <a:rPr lang="en-US" b="1" dirty="0">
                <a:effectLst/>
                <a:latin typeface="Baskerville Old Face" panose="02020602080505020303" pitchFamily="18" charset="0"/>
                <a:ea typeface="Calibri" panose="020F0502020204030204" pitchFamily="34" charset="0"/>
                <a:cs typeface="Times New Roman" panose="02020603050405020304" pitchFamily="18" charset="0"/>
              </a:rPr>
              <a:t>Woman of God, you are Loosed from Your Infirmity!</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Baskerville Old Face" panose="02020602080505020303" pitchFamily="18" charset="0"/>
                <a:ea typeface="Calibri" panose="020F0502020204030204" pitchFamily="34" charset="0"/>
                <a:cs typeface="Times New Roman" panose="02020603050405020304" pitchFamily="18" charset="0"/>
              </a:rPr>
              <a:t>Luke 13:11-12</a:t>
            </a:r>
          </a:p>
          <a:p>
            <a:pPr algn="l"/>
            <a:endParaRPr lang="en-US" b="1" dirty="0">
              <a:latin typeface="Baskerville Old Face" panose="02020602080505020303" pitchFamily="18" charset="0"/>
              <a:cs typeface="Times New Roman" panose="02020603050405020304" pitchFamily="18" charset="0"/>
            </a:endParaRPr>
          </a:p>
          <a:p>
            <a:pPr algn="l"/>
            <a:endParaRPr lang="en-US" dirty="0"/>
          </a:p>
        </p:txBody>
      </p:sp>
      <p:pic>
        <p:nvPicPr>
          <p:cNvPr id="5" name="Picture 4" descr="A person smiling with the arms crossed&#10;&#10;Description automatically generated with low confidence">
            <a:extLst>
              <a:ext uri="{FF2B5EF4-FFF2-40B4-BE49-F238E27FC236}">
                <a16:creationId xmlns:a16="http://schemas.microsoft.com/office/drawing/2014/main" id="{51B10013-CF69-4A34-BE0B-024D8EF4F497}"/>
              </a:ext>
            </a:extLst>
          </p:cNvPr>
          <p:cNvPicPr>
            <a:picLocks noChangeAspect="1"/>
          </p:cNvPicPr>
          <p:nvPr/>
        </p:nvPicPr>
        <p:blipFill rotWithShape="1">
          <a:blip r:embed="rId2">
            <a:extLst>
              <a:ext uri="{28A0092B-C50C-407E-A947-70E740481C1C}">
                <a14:useLocalDpi xmlns:a14="http://schemas.microsoft.com/office/drawing/2010/main" val="0"/>
              </a:ext>
            </a:extLst>
          </a:blip>
          <a:srcRect r="11191"/>
          <a:stretch/>
        </p:blipFill>
        <p:spPr>
          <a:xfrm>
            <a:off x="20" y="10"/>
            <a:ext cx="4049786" cy="6857990"/>
          </a:xfrm>
          <a:custGeom>
            <a:avLst/>
            <a:gdLst/>
            <a:ahLst/>
            <a:cxnLst/>
            <a:rect l="l" t="t" r="r" b="b"/>
            <a:pathLst>
              <a:path w="4049806" h="6858000">
                <a:moveTo>
                  <a:pt x="0" y="0"/>
                </a:moveTo>
                <a:lnTo>
                  <a:pt x="4018525" y="0"/>
                </a:lnTo>
                <a:lnTo>
                  <a:pt x="4019816" y="10931"/>
                </a:lnTo>
                <a:cubicBezTo>
                  <a:pt x="4034945" y="94836"/>
                  <a:pt x="4032275" y="179884"/>
                  <a:pt x="4036343" y="264297"/>
                </a:cubicBezTo>
                <a:cubicBezTo>
                  <a:pt x="4041301" y="367652"/>
                  <a:pt x="4035072" y="471135"/>
                  <a:pt x="4032911" y="574617"/>
                </a:cubicBezTo>
                <a:cubicBezTo>
                  <a:pt x="4031004" y="662717"/>
                  <a:pt x="4022232" y="750690"/>
                  <a:pt x="4025029" y="838916"/>
                </a:cubicBezTo>
                <a:cubicBezTo>
                  <a:pt x="4025029" y="841968"/>
                  <a:pt x="4025029" y="845019"/>
                  <a:pt x="4025029" y="848070"/>
                </a:cubicBezTo>
                <a:cubicBezTo>
                  <a:pt x="4017020" y="945068"/>
                  <a:pt x="4017020" y="1042576"/>
                  <a:pt x="4025029" y="1139574"/>
                </a:cubicBezTo>
                <a:cubicBezTo>
                  <a:pt x="4027609" y="1179950"/>
                  <a:pt x="4026885" y="1220466"/>
                  <a:pt x="4022868" y="1260728"/>
                </a:cubicBezTo>
                <a:cubicBezTo>
                  <a:pt x="4019054" y="1311960"/>
                  <a:pt x="4006849" y="1364083"/>
                  <a:pt x="4015621" y="1414934"/>
                </a:cubicBezTo>
                <a:cubicBezTo>
                  <a:pt x="4021367" y="1456784"/>
                  <a:pt x="4024558" y="1498940"/>
                  <a:pt x="4025156" y="1541172"/>
                </a:cubicBezTo>
                <a:cubicBezTo>
                  <a:pt x="4029478" y="1635755"/>
                  <a:pt x="4025283" y="1730847"/>
                  <a:pt x="4023757" y="1825685"/>
                </a:cubicBezTo>
                <a:cubicBezTo>
                  <a:pt x="4021850" y="1936286"/>
                  <a:pt x="4024647" y="2046634"/>
                  <a:pt x="4015748" y="2157235"/>
                </a:cubicBezTo>
                <a:cubicBezTo>
                  <a:pt x="4010790" y="2246581"/>
                  <a:pt x="4010790" y="2336130"/>
                  <a:pt x="4015748" y="2425476"/>
                </a:cubicBezTo>
                <a:cubicBezTo>
                  <a:pt x="4018164" y="2507473"/>
                  <a:pt x="4030495" y="2588454"/>
                  <a:pt x="4028461" y="2671214"/>
                </a:cubicBezTo>
                <a:cubicBezTo>
                  <a:pt x="4026046" y="2767832"/>
                  <a:pt x="4014604" y="2863940"/>
                  <a:pt x="4018164" y="2960685"/>
                </a:cubicBezTo>
                <a:cubicBezTo>
                  <a:pt x="4019816" y="3006832"/>
                  <a:pt x="4019944" y="3052980"/>
                  <a:pt x="4020961" y="3099127"/>
                </a:cubicBezTo>
                <a:cubicBezTo>
                  <a:pt x="4021978" y="3154682"/>
                  <a:pt x="4032021" y="3210110"/>
                  <a:pt x="4026427" y="3265665"/>
                </a:cubicBezTo>
                <a:cubicBezTo>
                  <a:pt x="4017147" y="3358087"/>
                  <a:pt x="3993120" y="3448857"/>
                  <a:pt x="4008121" y="3543567"/>
                </a:cubicBezTo>
                <a:cubicBezTo>
                  <a:pt x="4016384" y="3595690"/>
                  <a:pt x="4025791" y="3647940"/>
                  <a:pt x="4030495" y="3700571"/>
                </a:cubicBezTo>
                <a:cubicBezTo>
                  <a:pt x="4034690" y="3747608"/>
                  <a:pt x="4045369" y="3795408"/>
                  <a:pt x="4037233" y="3842191"/>
                </a:cubicBezTo>
                <a:cubicBezTo>
                  <a:pt x="4030368" y="3882237"/>
                  <a:pt x="4034055" y="3922282"/>
                  <a:pt x="4028715" y="3962327"/>
                </a:cubicBezTo>
                <a:cubicBezTo>
                  <a:pt x="4021723" y="4014831"/>
                  <a:pt x="4017910" y="4068352"/>
                  <a:pt x="4012697" y="4121111"/>
                </a:cubicBezTo>
                <a:cubicBezTo>
                  <a:pt x="4007866" y="4169038"/>
                  <a:pt x="4004307" y="4216838"/>
                  <a:pt x="4017020" y="4261841"/>
                </a:cubicBezTo>
                <a:cubicBezTo>
                  <a:pt x="4048039" y="4375112"/>
                  <a:pt x="4031004" y="4487748"/>
                  <a:pt x="4019308" y="4600257"/>
                </a:cubicBezTo>
                <a:cubicBezTo>
                  <a:pt x="4013587" y="4655049"/>
                  <a:pt x="4005197" y="4712765"/>
                  <a:pt x="4017910" y="4762853"/>
                </a:cubicBezTo>
                <a:cubicBezTo>
                  <a:pt x="4041428" y="4851716"/>
                  <a:pt x="4022995" y="4936764"/>
                  <a:pt x="4012824" y="5021432"/>
                </a:cubicBezTo>
                <a:cubicBezTo>
                  <a:pt x="4002654" y="5106099"/>
                  <a:pt x="4000239" y="5189495"/>
                  <a:pt x="4018037" y="5272637"/>
                </a:cubicBezTo>
                <a:cubicBezTo>
                  <a:pt x="4030495" y="5331116"/>
                  <a:pt x="4030495" y="5390612"/>
                  <a:pt x="4032021" y="5449600"/>
                </a:cubicBezTo>
                <a:cubicBezTo>
                  <a:pt x="4032911" y="5486339"/>
                  <a:pt x="4019308" y="5523842"/>
                  <a:pt x="4010282" y="5560582"/>
                </a:cubicBezTo>
                <a:cubicBezTo>
                  <a:pt x="3994009" y="5626943"/>
                  <a:pt x="3988162" y="5694321"/>
                  <a:pt x="4010282" y="5759029"/>
                </a:cubicBezTo>
                <a:cubicBezTo>
                  <a:pt x="4040793" y="5848655"/>
                  <a:pt x="4058336" y="5938407"/>
                  <a:pt x="4045623" y="6033117"/>
                </a:cubicBezTo>
                <a:cubicBezTo>
                  <a:pt x="4038377" y="6091724"/>
                  <a:pt x="4036597" y="6151347"/>
                  <a:pt x="4025664" y="6209190"/>
                </a:cubicBezTo>
                <a:cubicBezTo>
                  <a:pt x="4007358" y="6304790"/>
                  <a:pt x="4013841" y="6399882"/>
                  <a:pt x="4028461" y="6494211"/>
                </a:cubicBezTo>
                <a:cubicBezTo>
                  <a:pt x="4038542" y="6573081"/>
                  <a:pt x="4039610" y="6652829"/>
                  <a:pt x="4031639" y="6731941"/>
                </a:cubicBezTo>
                <a:lnTo>
                  <a:pt x="4022913" y="6858000"/>
                </a:lnTo>
                <a:lnTo>
                  <a:pt x="0" y="6858000"/>
                </a:lnTo>
                <a:close/>
              </a:path>
            </a:pathLst>
          </a:custGeom>
        </p:spPr>
      </p:pic>
      <p:sp>
        <p:nvSpPr>
          <p:cNvPr id="12" name="sketchy line">
            <a:extLst>
              <a:ext uri="{FF2B5EF4-FFF2-40B4-BE49-F238E27FC236}">
                <a16:creationId xmlns:a16="http://schemas.microsoft.com/office/drawing/2014/main" id="{82580482-BA80-420A-8A05-C58E97F2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409267"/>
            <a:ext cx="4242816" cy="18288"/>
          </a:xfrm>
          <a:custGeom>
            <a:avLst/>
            <a:gdLst>
              <a:gd name="connsiteX0" fmla="*/ 0 w 4242816"/>
              <a:gd name="connsiteY0" fmla="*/ 0 h 18288"/>
              <a:gd name="connsiteX1" fmla="*/ 690973 w 4242816"/>
              <a:gd name="connsiteY1" fmla="*/ 0 h 18288"/>
              <a:gd name="connsiteX2" fmla="*/ 1212233 w 4242816"/>
              <a:gd name="connsiteY2" fmla="*/ 0 h 18288"/>
              <a:gd name="connsiteX3" fmla="*/ 1860778 w 4242816"/>
              <a:gd name="connsiteY3" fmla="*/ 0 h 18288"/>
              <a:gd name="connsiteX4" fmla="*/ 2424466 w 4242816"/>
              <a:gd name="connsiteY4" fmla="*/ 0 h 18288"/>
              <a:gd name="connsiteX5" fmla="*/ 3115439 w 4242816"/>
              <a:gd name="connsiteY5" fmla="*/ 0 h 18288"/>
              <a:gd name="connsiteX6" fmla="*/ 3636699 w 4242816"/>
              <a:gd name="connsiteY6" fmla="*/ 0 h 18288"/>
              <a:gd name="connsiteX7" fmla="*/ 4242816 w 4242816"/>
              <a:gd name="connsiteY7" fmla="*/ 0 h 18288"/>
              <a:gd name="connsiteX8" fmla="*/ 4242816 w 4242816"/>
              <a:gd name="connsiteY8" fmla="*/ 18288 h 18288"/>
              <a:gd name="connsiteX9" fmla="*/ 3636699 w 4242816"/>
              <a:gd name="connsiteY9" fmla="*/ 18288 h 18288"/>
              <a:gd name="connsiteX10" fmla="*/ 3030583 w 4242816"/>
              <a:gd name="connsiteY10" fmla="*/ 18288 h 18288"/>
              <a:gd name="connsiteX11" fmla="*/ 2466894 w 4242816"/>
              <a:gd name="connsiteY11" fmla="*/ 18288 h 18288"/>
              <a:gd name="connsiteX12" fmla="*/ 1988062 w 4242816"/>
              <a:gd name="connsiteY12" fmla="*/ 18288 h 18288"/>
              <a:gd name="connsiteX13" fmla="*/ 1466802 w 4242816"/>
              <a:gd name="connsiteY13" fmla="*/ 18288 h 18288"/>
              <a:gd name="connsiteX14" fmla="*/ 860686 w 4242816"/>
              <a:gd name="connsiteY14" fmla="*/ 18288 h 18288"/>
              <a:gd name="connsiteX15" fmla="*/ 0 w 4242816"/>
              <a:gd name="connsiteY15" fmla="*/ 18288 h 18288"/>
              <a:gd name="connsiteX16" fmla="*/ 0 w 4242816"/>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2816" h="18288" fill="none" extrusionOk="0">
                <a:moveTo>
                  <a:pt x="0" y="0"/>
                </a:moveTo>
                <a:cubicBezTo>
                  <a:pt x="249934" y="1471"/>
                  <a:pt x="379877" y="-29444"/>
                  <a:pt x="690973" y="0"/>
                </a:cubicBezTo>
                <a:cubicBezTo>
                  <a:pt x="1002069" y="29444"/>
                  <a:pt x="1021583" y="17501"/>
                  <a:pt x="1212233" y="0"/>
                </a:cubicBezTo>
                <a:cubicBezTo>
                  <a:pt x="1402883" y="-17501"/>
                  <a:pt x="1678760" y="5386"/>
                  <a:pt x="1860778" y="0"/>
                </a:cubicBezTo>
                <a:cubicBezTo>
                  <a:pt x="2042796" y="-5386"/>
                  <a:pt x="2245608" y="-22401"/>
                  <a:pt x="2424466" y="0"/>
                </a:cubicBezTo>
                <a:cubicBezTo>
                  <a:pt x="2603324" y="22401"/>
                  <a:pt x="2890020" y="33806"/>
                  <a:pt x="3115439" y="0"/>
                </a:cubicBezTo>
                <a:cubicBezTo>
                  <a:pt x="3340858" y="-33806"/>
                  <a:pt x="3428300" y="18628"/>
                  <a:pt x="3636699" y="0"/>
                </a:cubicBezTo>
                <a:cubicBezTo>
                  <a:pt x="3845098" y="-18628"/>
                  <a:pt x="4108824" y="5541"/>
                  <a:pt x="4242816" y="0"/>
                </a:cubicBezTo>
                <a:cubicBezTo>
                  <a:pt x="4242066" y="4160"/>
                  <a:pt x="4243125" y="10356"/>
                  <a:pt x="4242816" y="18288"/>
                </a:cubicBezTo>
                <a:cubicBezTo>
                  <a:pt x="4113424" y="32735"/>
                  <a:pt x="3768327" y="47567"/>
                  <a:pt x="3636699" y="18288"/>
                </a:cubicBezTo>
                <a:cubicBezTo>
                  <a:pt x="3505071" y="-10991"/>
                  <a:pt x="3294208" y="-4990"/>
                  <a:pt x="3030583" y="18288"/>
                </a:cubicBezTo>
                <a:cubicBezTo>
                  <a:pt x="2766958" y="41566"/>
                  <a:pt x="2649277" y="20974"/>
                  <a:pt x="2466894" y="18288"/>
                </a:cubicBezTo>
                <a:cubicBezTo>
                  <a:pt x="2284511" y="15602"/>
                  <a:pt x="2151277" y="1154"/>
                  <a:pt x="1988062" y="18288"/>
                </a:cubicBezTo>
                <a:cubicBezTo>
                  <a:pt x="1824847" y="35422"/>
                  <a:pt x="1691359" y="9265"/>
                  <a:pt x="1466802" y="18288"/>
                </a:cubicBezTo>
                <a:cubicBezTo>
                  <a:pt x="1242245" y="27311"/>
                  <a:pt x="1006161" y="36605"/>
                  <a:pt x="860686" y="18288"/>
                </a:cubicBezTo>
                <a:cubicBezTo>
                  <a:pt x="715211" y="-29"/>
                  <a:pt x="242774" y="46538"/>
                  <a:pt x="0" y="18288"/>
                </a:cubicBezTo>
                <a:cubicBezTo>
                  <a:pt x="-146" y="11482"/>
                  <a:pt x="-422" y="5192"/>
                  <a:pt x="0" y="0"/>
                </a:cubicBezTo>
                <a:close/>
              </a:path>
              <a:path w="4242816" h="18288" stroke="0" extrusionOk="0">
                <a:moveTo>
                  <a:pt x="0" y="0"/>
                </a:moveTo>
                <a:cubicBezTo>
                  <a:pt x="259751" y="-14018"/>
                  <a:pt x="356632" y="-15007"/>
                  <a:pt x="521260" y="0"/>
                </a:cubicBezTo>
                <a:cubicBezTo>
                  <a:pt x="685888" y="15007"/>
                  <a:pt x="885786" y="5167"/>
                  <a:pt x="1212233" y="0"/>
                </a:cubicBezTo>
                <a:cubicBezTo>
                  <a:pt x="1538680" y="-5167"/>
                  <a:pt x="1458849" y="7951"/>
                  <a:pt x="1691065" y="0"/>
                </a:cubicBezTo>
                <a:cubicBezTo>
                  <a:pt x="1923281" y="-7951"/>
                  <a:pt x="1985780" y="-16303"/>
                  <a:pt x="2169897" y="0"/>
                </a:cubicBezTo>
                <a:cubicBezTo>
                  <a:pt x="2354014" y="16303"/>
                  <a:pt x="2633054" y="-2739"/>
                  <a:pt x="2776014" y="0"/>
                </a:cubicBezTo>
                <a:cubicBezTo>
                  <a:pt x="2918974" y="2739"/>
                  <a:pt x="3112688" y="-15682"/>
                  <a:pt x="3339702" y="0"/>
                </a:cubicBezTo>
                <a:cubicBezTo>
                  <a:pt x="3566716" y="15682"/>
                  <a:pt x="4015278" y="-28467"/>
                  <a:pt x="4242816" y="0"/>
                </a:cubicBezTo>
                <a:cubicBezTo>
                  <a:pt x="4243501" y="7633"/>
                  <a:pt x="4242294" y="10002"/>
                  <a:pt x="4242816" y="18288"/>
                </a:cubicBezTo>
                <a:cubicBezTo>
                  <a:pt x="3924964" y="16283"/>
                  <a:pt x="3746362" y="-1805"/>
                  <a:pt x="3551843" y="18288"/>
                </a:cubicBezTo>
                <a:cubicBezTo>
                  <a:pt x="3357324" y="38381"/>
                  <a:pt x="3126422" y="47156"/>
                  <a:pt x="2860870" y="18288"/>
                </a:cubicBezTo>
                <a:cubicBezTo>
                  <a:pt x="2595318" y="-10580"/>
                  <a:pt x="2572437" y="11441"/>
                  <a:pt x="2297182" y="18288"/>
                </a:cubicBezTo>
                <a:cubicBezTo>
                  <a:pt x="2021927" y="25135"/>
                  <a:pt x="1916908" y="33601"/>
                  <a:pt x="1733493" y="18288"/>
                </a:cubicBezTo>
                <a:cubicBezTo>
                  <a:pt x="1550078" y="2975"/>
                  <a:pt x="1412440" y="27896"/>
                  <a:pt x="1212233" y="18288"/>
                </a:cubicBezTo>
                <a:cubicBezTo>
                  <a:pt x="1012026" y="8680"/>
                  <a:pt x="914386" y="13859"/>
                  <a:pt x="648545" y="18288"/>
                </a:cubicBezTo>
                <a:cubicBezTo>
                  <a:pt x="382704" y="22717"/>
                  <a:pt x="233522" y="39342"/>
                  <a:pt x="0" y="18288"/>
                </a:cubicBezTo>
                <a:cubicBezTo>
                  <a:pt x="-772" y="13661"/>
                  <a:pt x="-839" y="849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3433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E24C49-B7F1-4984-BD50-3D4492C55A30}"/>
              </a:ext>
            </a:extLst>
          </p:cNvPr>
          <p:cNvSpPr>
            <a:spLocks noGrp="1"/>
          </p:cNvSpPr>
          <p:nvPr>
            <p:ph type="title"/>
          </p:nvPr>
        </p:nvSpPr>
        <p:spPr>
          <a:xfrm>
            <a:off x="5297762" y="329184"/>
            <a:ext cx="6251110" cy="1783080"/>
          </a:xfrm>
        </p:spPr>
        <p:txBody>
          <a:bodyPr anchor="b">
            <a:normAutofit/>
          </a:bodyPr>
          <a:lstStyle/>
          <a:p>
            <a:r>
              <a:rPr lang="en-US" sz="5400" dirty="0">
                <a:latin typeface="Baskerville Old Face" panose="02020602080505020303" pitchFamily="18" charset="0"/>
              </a:rPr>
              <a:t>Introduction </a:t>
            </a:r>
            <a:br>
              <a:rPr lang="en-US" sz="5400" dirty="0">
                <a:latin typeface="Baskerville Old Face" panose="02020602080505020303" pitchFamily="18" charset="0"/>
              </a:rPr>
            </a:br>
            <a:endParaRPr lang="en-US" sz="5400" dirty="0">
              <a:latin typeface="Baskerville Old Face" panose="02020602080505020303" pitchFamily="18" charset="0"/>
            </a:endParaRPr>
          </a:p>
        </p:txBody>
      </p:sp>
      <p:pic>
        <p:nvPicPr>
          <p:cNvPr id="5" name="Picture 4" descr="A picture containing person, ground, outdoor, people&#10;&#10;Description automatically generated">
            <a:extLst>
              <a:ext uri="{FF2B5EF4-FFF2-40B4-BE49-F238E27FC236}">
                <a16:creationId xmlns:a16="http://schemas.microsoft.com/office/drawing/2014/main" id="{F06B8605-43D3-44D2-97B5-22525B53C69D}"/>
              </a:ext>
            </a:extLst>
          </p:cNvPr>
          <p:cNvPicPr>
            <a:picLocks noChangeAspect="1"/>
          </p:cNvPicPr>
          <p:nvPr/>
        </p:nvPicPr>
        <p:blipFill rotWithShape="1">
          <a:blip r:embed="rId2">
            <a:extLst>
              <a:ext uri="{28A0092B-C50C-407E-A947-70E740481C1C}">
                <a14:useLocalDpi xmlns:a14="http://schemas.microsoft.com/office/drawing/2010/main" val="0"/>
              </a:ext>
            </a:extLst>
          </a:blip>
          <a:srcRect l="32347" r="22257"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B210361-DD95-4426-AD3C-BE371577C1ED}"/>
              </a:ext>
            </a:extLst>
          </p:cNvPr>
          <p:cNvSpPr>
            <a:spLocks noGrp="1"/>
          </p:cNvSpPr>
          <p:nvPr>
            <p:ph idx="1"/>
          </p:nvPr>
        </p:nvSpPr>
        <p:spPr>
          <a:xfrm>
            <a:off x="5297762" y="2547991"/>
            <a:ext cx="6251110" cy="3642497"/>
          </a:xfrm>
        </p:spPr>
        <p:txBody>
          <a:bodyPr>
            <a:normAutofit/>
          </a:bodyPr>
          <a:lstStyle/>
          <a:p>
            <a:r>
              <a:rPr lang="en-US" sz="1500" dirty="0">
                <a:latin typeface="Baskerville Old Face" panose="02020602080505020303" pitchFamily="18" charset="0"/>
              </a:rPr>
              <a:t>Jesus was teaching in the synagogue on the sabbath. </a:t>
            </a:r>
          </a:p>
          <a:p>
            <a:r>
              <a:rPr lang="en-US" sz="1500" dirty="0">
                <a:latin typeface="Baskerville Old Face" panose="02020602080505020303" pitchFamily="18" charset="0"/>
              </a:rPr>
              <a:t>He SAW a woman in the crowd who had a physical infirmity. </a:t>
            </a:r>
          </a:p>
          <a:p>
            <a:r>
              <a:rPr lang="en-US" sz="1500" dirty="0">
                <a:latin typeface="Baskerville Old Face" panose="02020602080505020303" pitchFamily="18" charset="0"/>
              </a:rPr>
              <a:t>Her infirmity caused her to walk bent over for 18-years. </a:t>
            </a:r>
          </a:p>
          <a:p>
            <a:pPr marL="342900" marR="0" lvl="0" indent="-342900">
              <a:spcBef>
                <a:spcPts val="0"/>
              </a:spcBef>
              <a:spcAft>
                <a:spcPts val="0"/>
              </a:spcAft>
              <a:buFont typeface="Calibri" panose="020F0502020204030204" pitchFamily="34" charset="0"/>
              <a:buChar char="-"/>
            </a:pPr>
            <a:r>
              <a:rPr lang="en-US" sz="1500" dirty="0">
                <a:effectLst/>
                <a:latin typeface="Baskerville Old Face" panose="02020602080505020303" pitchFamily="18" charset="0"/>
                <a:ea typeface="Calibri" panose="020F0502020204030204" pitchFamily="34" charset="0"/>
                <a:cs typeface="Times New Roman" panose="02020603050405020304" pitchFamily="18" charset="0"/>
              </a:rPr>
              <a:t>18 years of looking down at the ground. </a:t>
            </a:r>
          </a:p>
          <a:p>
            <a:pPr marL="342900" marR="0" lvl="0" indent="-342900">
              <a:spcBef>
                <a:spcPts val="0"/>
              </a:spcBef>
              <a:spcAft>
                <a:spcPts val="0"/>
              </a:spcAft>
              <a:buFont typeface="Calibri" panose="020F0502020204030204" pitchFamily="34" charset="0"/>
              <a:buChar char="-"/>
            </a:pPr>
            <a:r>
              <a:rPr lang="en-US" sz="1500" dirty="0">
                <a:effectLst/>
                <a:latin typeface="Baskerville Old Face" panose="02020602080505020303" pitchFamily="18" charset="0"/>
                <a:ea typeface="Calibri" panose="020F0502020204030204" pitchFamily="34" charset="0"/>
                <a:cs typeface="Times New Roman" panose="02020603050405020304" pitchFamily="18" charset="0"/>
              </a:rPr>
              <a:t>18 years of not being able to look in the face of others. </a:t>
            </a:r>
          </a:p>
          <a:p>
            <a:pPr marL="342900" marR="0" lvl="0" indent="-342900">
              <a:spcBef>
                <a:spcPts val="0"/>
              </a:spcBef>
              <a:spcAft>
                <a:spcPts val="0"/>
              </a:spcAft>
              <a:buFont typeface="Calibri" panose="020F0502020204030204" pitchFamily="34" charset="0"/>
              <a:buChar char="-"/>
            </a:pPr>
            <a:r>
              <a:rPr lang="en-US" sz="1500" dirty="0">
                <a:effectLst/>
                <a:latin typeface="Baskerville Old Face" panose="02020602080505020303" pitchFamily="18" charset="0"/>
                <a:ea typeface="Calibri" panose="020F0502020204030204" pitchFamily="34" charset="0"/>
                <a:cs typeface="Times New Roman" panose="02020603050405020304" pitchFamily="18" charset="0"/>
              </a:rPr>
              <a:t>18 years of being starred at by others when she went out in public. </a:t>
            </a:r>
          </a:p>
          <a:p>
            <a:pPr marL="342900" marR="0" lvl="0" indent="-342900">
              <a:spcBef>
                <a:spcPts val="0"/>
              </a:spcBef>
              <a:spcAft>
                <a:spcPts val="800"/>
              </a:spcAft>
              <a:buFont typeface="Calibri" panose="020F0502020204030204" pitchFamily="34" charset="0"/>
              <a:buChar char="-"/>
            </a:pPr>
            <a:r>
              <a:rPr lang="en-US" sz="1500" dirty="0">
                <a:effectLst/>
                <a:latin typeface="Baskerville Old Face" panose="02020602080505020303" pitchFamily="18" charset="0"/>
                <a:ea typeface="Calibri" panose="020F0502020204030204" pitchFamily="34" charset="0"/>
                <a:cs typeface="Times New Roman" panose="02020603050405020304" pitchFamily="18" charset="0"/>
              </a:rPr>
              <a:t>18 years of constantly being talked about or ignored because of her infirmity. </a:t>
            </a:r>
          </a:p>
          <a:p>
            <a:pPr marL="0" indent="0">
              <a:buNone/>
            </a:pPr>
            <a:r>
              <a:rPr lang="en-US" sz="1500" dirty="0">
                <a:latin typeface="Baskerville Old Face" panose="02020602080505020303" pitchFamily="18" charset="0"/>
              </a:rPr>
              <a:t>We will discuss three points about this woman with an infirmity:</a:t>
            </a:r>
          </a:p>
          <a:p>
            <a:pPr marL="514350" indent="-514350">
              <a:buAutoNum type="arabicPeriod"/>
            </a:pPr>
            <a:r>
              <a:rPr lang="en-US" sz="1500" dirty="0">
                <a:latin typeface="Baskerville Old Face" panose="02020602080505020303" pitchFamily="18" charset="0"/>
              </a:rPr>
              <a:t>Jesus  Prognosis of the Woman's Infirmity. (Luke 13:11) </a:t>
            </a:r>
          </a:p>
          <a:p>
            <a:pPr marL="514350" indent="-514350">
              <a:buAutoNum type="arabicPeriod"/>
            </a:pPr>
            <a:r>
              <a:rPr lang="en-US" sz="1500" dirty="0">
                <a:latin typeface="Baskerville Old Face" panose="02020602080505020303" pitchFamily="18" charset="0"/>
              </a:rPr>
              <a:t>Jesus Healing Process for the Woman’s Infirmity. (Luke 13: 12-13a)</a:t>
            </a:r>
          </a:p>
          <a:p>
            <a:pPr marL="514350" indent="-514350">
              <a:buAutoNum type="arabicPeriod"/>
            </a:pPr>
            <a:r>
              <a:rPr lang="en-US" sz="1500" dirty="0">
                <a:latin typeface="Baskerville Old Face" panose="02020602080505020303" pitchFamily="18" charset="0"/>
              </a:rPr>
              <a:t>The Woman’s Response to Jesus after He healed her Infirmity.  </a:t>
            </a:r>
          </a:p>
          <a:p>
            <a:pPr marL="514350" indent="-514350">
              <a:buAutoNum type="arabicPeriod"/>
            </a:pPr>
            <a:endParaRPr lang="en-US" sz="1500" dirty="0">
              <a:latin typeface="Baskerville Old Face" panose="02020602080505020303" pitchFamily="18" charset="0"/>
            </a:endParaRPr>
          </a:p>
        </p:txBody>
      </p:sp>
    </p:spTree>
    <p:extLst>
      <p:ext uri="{BB962C8B-B14F-4D97-AF65-F5344CB8AC3E}">
        <p14:creationId xmlns:p14="http://schemas.microsoft.com/office/powerpoint/2010/main" val="139654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98F1978-17CA-4251-B419-A1167F35D73B}"/>
              </a:ext>
            </a:extLst>
          </p:cNvPr>
          <p:cNvSpPr>
            <a:spLocks noGrp="1"/>
          </p:cNvSpPr>
          <p:nvPr>
            <p:ph type="title"/>
          </p:nvPr>
        </p:nvSpPr>
        <p:spPr>
          <a:xfrm>
            <a:off x="572493" y="238539"/>
            <a:ext cx="11018520" cy="1434415"/>
          </a:xfrm>
        </p:spPr>
        <p:txBody>
          <a:bodyPr anchor="b">
            <a:normAutofit/>
          </a:bodyPr>
          <a:lstStyle/>
          <a:p>
            <a:pPr algn="ctr"/>
            <a:r>
              <a:rPr lang="en-US" sz="3000" dirty="0">
                <a:latin typeface="Baskerville Old Face" panose="02020602080505020303" pitchFamily="18" charset="0"/>
              </a:rPr>
              <a:t>Jesus Prognosis of the Woman's Infirmity </a:t>
            </a:r>
            <a:br>
              <a:rPr lang="en-US" sz="3000" dirty="0">
                <a:latin typeface="Baskerville Old Face" panose="02020602080505020303" pitchFamily="18" charset="0"/>
              </a:rPr>
            </a:br>
            <a:r>
              <a:rPr lang="en-US" sz="3000" dirty="0">
                <a:latin typeface="Baskerville Old Face" panose="02020602080505020303" pitchFamily="18" charset="0"/>
              </a:rPr>
              <a:t>(Luke 13:11)</a:t>
            </a:r>
            <a:br>
              <a:rPr lang="en-US" sz="3000" dirty="0">
                <a:latin typeface="Baskerville Old Face" panose="02020602080505020303" pitchFamily="18" charset="0"/>
              </a:rPr>
            </a:br>
            <a:endParaRPr lang="en-US" sz="3000" dirty="0">
              <a:latin typeface="Baskerville Old Face" panose="02020602080505020303" pitchFamily="18" charset="0"/>
            </a:endParaRP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944732B-6ED2-4D12-8073-E51EB0043F0A}"/>
              </a:ext>
            </a:extLst>
          </p:cNvPr>
          <p:cNvSpPr>
            <a:spLocks noGrp="1"/>
          </p:cNvSpPr>
          <p:nvPr>
            <p:ph idx="1"/>
          </p:nvPr>
        </p:nvSpPr>
        <p:spPr>
          <a:xfrm>
            <a:off x="572493" y="2071316"/>
            <a:ext cx="6713552" cy="4119172"/>
          </a:xfrm>
        </p:spPr>
        <p:txBody>
          <a:bodyPr anchor="t">
            <a:normAutofit/>
          </a:bodyPr>
          <a:lstStyle/>
          <a:p>
            <a:pPr marL="0" indent="0">
              <a:buNone/>
            </a:pPr>
            <a:r>
              <a:rPr lang="en-US" sz="1700" b="1" i="1" dirty="0"/>
              <a:t>“…there was a woman who had a spirit of infirmity for 18 years and was bent over and could not raise herself up…”</a:t>
            </a:r>
          </a:p>
          <a:p>
            <a:pPr marL="0" indent="0">
              <a:buNone/>
            </a:pPr>
            <a:r>
              <a:rPr lang="en-US" sz="1700" dirty="0">
                <a:effectLst/>
                <a:latin typeface="Baskerville Old Face" panose="02020602080505020303" pitchFamily="18" charset="0"/>
                <a:ea typeface="Calibri" panose="020F0502020204030204" pitchFamily="34" charset="0"/>
                <a:cs typeface="Times New Roman" panose="02020603050405020304" pitchFamily="18" charset="0"/>
              </a:rPr>
              <a:t> The bible does not give any evidence of her previous life or the fact that she had previous knowledge of Jesus. But what it does tell us is that she was “a women who had </a:t>
            </a:r>
            <a:r>
              <a:rPr lang="en-US" sz="1700" b="1" dirty="0">
                <a:effectLst/>
                <a:latin typeface="Baskerville Old Face" panose="02020602080505020303" pitchFamily="18" charset="0"/>
                <a:ea typeface="Calibri" panose="020F0502020204030204" pitchFamily="34" charset="0"/>
                <a:cs typeface="Times New Roman" panose="02020603050405020304" pitchFamily="18" charset="0"/>
              </a:rPr>
              <a:t>a spirit of infirmity”</a:t>
            </a:r>
            <a:r>
              <a:rPr lang="en-US" sz="1700" dirty="0">
                <a:effectLst/>
                <a:latin typeface="Baskerville Old Face" panose="02020602080505020303" pitchFamily="18" charset="0"/>
                <a:ea typeface="Calibri" panose="020F0502020204030204" pitchFamily="34" charset="0"/>
                <a:cs typeface="Times New Roman" panose="02020603050405020304" pitchFamily="18" charset="0"/>
              </a:rPr>
              <a:t> and </a:t>
            </a:r>
            <a:r>
              <a:rPr lang="en-US" sz="1700" b="1" dirty="0">
                <a:effectLst/>
                <a:latin typeface="Baskerville Old Face" panose="02020602080505020303" pitchFamily="18" charset="0"/>
                <a:ea typeface="Calibri" panose="020F0502020204030204" pitchFamily="34" charset="0"/>
                <a:cs typeface="Times New Roman" panose="02020603050405020304" pitchFamily="18" charset="0"/>
              </a:rPr>
              <a:t>Jesus “saw her.” </a:t>
            </a:r>
            <a:r>
              <a:rPr lang="en-US" sz="1700" dirty="0">
                <a:effectLst/>
                <a:latin typeface="Baskerville Old Face" panose="02020602080505020303" pitchFamily="18" charset="0"/>
                <a:ea typeface="Calibri" panose="020F0502020204030204" pitchFamily="34" charset="0"/>
                <a:cs typeface="Times New Roman" panose="02020603050405020304" pitchFamily="18" charset="0"/>
              </a:rPr>
              <a:t>Not only did Jesus know the prognosis for her infirmity, but He also had the cure for her infirmity.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700" dirty="0">
                <a:effectLst/>
                <a:latin typeface="Baskerville Old Face" panose="02020602080505020303" pitchFamily="18" charset="0"/>
                <a:ea typeface="Calibri" panose="020F0502020204030204" pitchFamily="34" charset="0"/>
                <a:cs typeface="Times New Roman" panose="02020603050405020304" pitchFamily="18" charset="0"/>
              </a:rPr>
              <a:t>Out of all the people in the crowd, Jesus intentionally fixed his attention on this woman.  Everybody else saw her and had pity on her, but they could not heal her. On the sabbath, (</a:t>
            </a:r>
            <a:r>
              <a:rPr lang="en-US" sz="1700" i="1" dirty="0">
                <a:effectLst/>
                <a:latin typeface="Baskerville Old Face" panose="02020602080505020303" pitchFamily="18" charset="0"/>
                <a:ea typeface="Calibri" panose="020F0502020204030204" pitchFamily="34" charset="0"/>
                <a:cs typeface="Times New Roman" panose="02020603050405020304" pitchFamily="18" charset="0"/>
              </a:rPr>
              <a:t>a day that no work was supposed to be done</a:t>
            </a:r>
            <a:r>
              <a:rPr lang="en-US" sz="1700" dirty="0">
                <a:effectLst/>
                <a:latin typeface="Baskerville Old Face" panose="02020602080505020303" pitchFamily="18" charset="0"/>
                <a:ea typeface="Calibri" panose="020F0502020204030204" pitchFamily="34" charset="0"/>
                <a:cs typeface="Times New Roman" panose="02020603050405020304" pitchFamily="18" charset="0"/>
              </a:rPr>
              <a:t>) this woman finds herself in the right place, at the right time, and in the presence of the right Person.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700" b="1" dirty="0">
                <a:effectLst/>
                <a:latin typeface="Baskerville Old Face" panose="02020602080505020303" pitchFamily="18" charset="0"/>
                <a:ea typeface="Calibri" panose="020F0502020204030204" pitchFamily="34" charset="0"/>
                <a:cs typeface="Times New Roman" panose="02020603050405020304" pitchFamily="18" charset="0"/>
              </a:rPr>
              <a:t>Application: </a:t>
            </a:r>
            <a:r>
              <a:rPr lang="en-US" sz="1700" dirty="0">
                <a:effectLst/>
                <a:latin typeface="Baskerville Old Face" panose="02020602080505020303" pitchFamily="18" charset="0"/>
                <a:ea typeface="Calibri" panose="020F0502020204030204" pitchFamily="34" charset="0"/>
                <a:cs typeface="Times New Roman" panose="02020603050405020304" pitchFamily="18" charset="0"/>
              </a:rPr>
              <a:t> We must know that God already know the prognosis of our infirmity and He has the cure.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pic>
        <p:nvPicPr>
          <p:cNvPr id="5" name="Picture 4" descr="A picture containing person, people, group, crowd&#10;&#10;Description automatically generated">
            <a:extLst>
              <a:ext uri="{FF2B5EF4-FFF2-40B4-BE49-F238E27FC236}">
                <a16:creationId xmlns:a16="http://schemas.microsoft.com/office/drawing/2014/main" id="{7B691FDB-D292-44A6-8B7C-3E1C5EA1B3AD}"/>
              </a:ext>
            </a:extLst>
          </p:cNvPr>
          <p:cNvPicPr>
            <a:picLocks noChangeAspect="1"/>
          </p:cNvPicPr>
          <p:nvPr/>
        </p:nvPicPr>
        <p:blipFill rotWithShape="1">
          <a:blip r:embed="rId2">
            <a:extLst>
              <a:ext uri="{28A0092B-C50C-407E-A947-70E740481C1C}">
                <a14:useLocalDpi xmlns:a14="http://schemas.microsoft.com/office/drawing/2010/main" val="0"/>
              </a:ext>
            </a:extLst>
          </a:blip>
          <a:srcRect l="24672" r="15914" b="-1"/>
          <a:stretch/>
        </p:blipFill>
        <p:spPr>
          <a:xfrm>
            <a:off x="7675658" y="2093976"/>
            <a:ext cx="3941064" cy="4096512"/>
          </a:xfrm>
          <a:prstGeom prst="rect">
            <a:avLst/>
          </a:prstGeom>
        </p:spPr>
      </p:pic>
    </p:spTree>
    <p:extLst>
      <p:ext uri="{BB962C8B-B14F-4D97-AF65-F5344CB8AC3E}">
        <p14:creationId xmlns:p14="http://schemas.microsoft.com/office/powerpoint/2010/main" val="153041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ED012C-614F-4586-8A23-83E5D77652A2}"/>
              </a:ext>
            </a:extLst>
          </p:cNvPr>
          <p:cNvSpPr>
            <a:spLocks noGrp="1"/>
          </p:cNvSpPr>
          <p:nvPr>
            <p:ph type="title"/>
          </p:nvPr>
        </p:nvSpPr>
        <p:spPr>
          <a:xfrm>
            <a:off x="841248" y="548640"/>
            <a:ext cx="3600860" cy="5431536"/>
          </a:xfrm>
        </p:spPr>
        <p:txBody>
          <a:bodyPr>
            <a:normAutofit/>
          </a:bodyPr>
          <a:lstStyle/>
          <a:p>
            <a:pPr algn="ctr"/>
            <a:r>
              <a:rPr lang="en-US" sz="5400" dirty="0">
                <a:latin typeface="Baskerville Old Face" panose="02020602080505020303" pitchFamily="18" charset="0"/>
              </a:rPr>
              <a:t>Two Types of Infirmities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A29E7E-B2BA-43BA-A0A5-2581205C6F79}"/>
              </a:ext>
            </a:extLst>
          </p:cNvPr>
          <p:cNvSpPr>
            <a:spLocks noGrp="1"/>
          </p:cNvSpPr>
          <p:nvPr>
            <p:ph idx="1"/>
          </p:nvPr>
        </p:nvSpPr>
        <p:spPr>
          <a:xfrm>
            <a:off x="5126418" y="552091"/>
            <a:ext cx="6224335" cy="5431536"/>
          </a:xfrm>
        </p:spPr>
        <p:txBody>
          <a:bodyPr anchor="ctr">
            <a:normAutofit/>
          </a:bodyPr>
          <a:lstStyle/>
          <a:p>
            <a:r>
              <a:rPr lang="en-US" sz="2200" b="1" i="1" dirty="0">
                <a:effectLst/>
                <a:latin typeface="Baskerville Old Face" panose="02020602080505020303" pitchFamily="18" charset="0"/>
                <a:ea typeface="Calibri" panose="020F0502020204030204" pitchFamily="34" charset="0"/>
                <a:cs typeface="Times New Roman" panose="02020603050405020304" pitchFamily="18" charset="0"/>
              </a:rPr>
              <a:t>“Infirmity”- a physical or mental weakness; a quality or state of being weak; sickly.</a:t>
            </a:r>
          </a:p>
          <a:p>
            <a:r>
              <a:rPr lang="en-US" sz="2200" b="1" dirty="0">
                <a:latin typeface="Baskerville Old Face" panose="02020602080505020303" pitchFamily="18" charset="0"/>
                <a:cs typeface="Times New Roman" panose="02020603050405020304" pitchFamily="18" charset="0"/>
              </a:rPr>
              <a:t>Two kinds of infirmities: Physical and Spiritual</a:t>
            </a:r>
          </a:p>
          <a:p>
            <a:pPr marL="457200" lvl="1">
              <a:spcBef>
                <a:spcPts val="0"/>
              </a:spcBef>
              <a:spcAft>
                <a:spcPts val="800"/>
              </a:spcAft>
            </a:pPr>
            <a:r>
              <a:rPr lang="en-US" sz="2200" b="1" u="sng" dirty="0">
                <a:effectLst/>
                <a:latin typeface="Baskerville Old Face" panose="02020602080505020303" pitchFamily="18" charset="0"/>
                <a:ea typeface="Calibri" panose="020F0502020204030204" pitchFamily="34" charset="0"/>
                <a:cs typeface="Times New Roman" panose="02020603050405020304" pitchFamily="18" charset="0"/>
              </a:rPr>
              <a:t>Physical Infirmity</a:t>
            </a: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 I had surgery on my shoulder two months ago.  After 5 weeks of physical therapy, my range of motion is at 70%.  I’m unable to lift my arm above my head. I am left with a </a:t>
            </a:r>
            <a:r>
              <a:rPr lang="en-US" sz="2200" b="1" dirty="0">
                <a:effectLst/>
                <a:latin typeface="Baskerville Old Face" panose="02020602080505020303" pitchFamily="18" charset="0"/>
                <a:ea typeface="Calibri" panose="020F0502020204030204" pitchFamily="34" charset="0"/>
                <a:cs typeface="Times New Roman" panose="02020603050405020304" pitchFamily="18" charset="0"/>
              </a:rPr>
              <a:t>physical infirmity</a:t>
            </a: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800"/>
              </a:spcAft>
            </a:pPr>
            <a:r>
              <a:rPr lang="en-US" sz="2200" b="1" u="sng" dirty="0">
                <a:effectLst/>
                <a:latin typeface="Baskerville Old Face" panose="02020602080505020303" pitchFamily="18" charset="0"/>
                <a:ea typeface="Calibri" panose="020F0502020204030204" pitchFamily="34" charset="0"/>
                <a:cs typeface="Times New Roman" panose="02020603050405020304" pitchFamily="18" charset="0"/>
              </a:rPr>
              <a:t>Spiritual Infirmity:</a:t>
            </a: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 As a young girl, I was sexually abused. I kept it secret from my husband for years because I was embarrassed and felt guilty about it. Because of the abuse, I felt unworthy. Because of my feeling of unworthiness and shame, I CHOSE to become promiscuous and disobedient in my young adult years. That was my </a:t>
            </a:r>
            <a:r>
              <a:rPr lang="en-US" sz="2200" b="1" dirty="0">
                <a:effectLst/>
                <a:latin typeface="Baskerville Old Face" panose="02020602080505020303" pitchFamily="18" charset="0"/>
                <a:ea typeface="Calibri" panose="020F0502020204030204" pitchFamily="34" charset="0"/>
                <a:cs typeface="Times New Roman" panose="02020603050405020304" pitchFamily="18" charset="0"/>
              </a:rPr>
              <a:t>spiritual infirmity</a:t>
            </a: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48360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3B13-EB6E-4923-AF1B-C6A0BDFD8F6C}"/>
              </a:ext>
            </a:extLst>
          </p:cNvPr>
          <p:cNvSpPr>
            <a:spLocks noGrp="1"/>
          </p:cNvSpPr>
          <p:nvPr>
            <p:ph type="title"/>
          </p:nvPr>
        </p:nvSpPr>
        <p:spPr>
          <a:xfrm>
            <a:off x="4965430" y="629268"/>
            <a:ext cx="6586491" cy="1286160"/>
          </a:xfrm>
        </p:spPr>
        <p:txBody>
          <a:bodyPr anchor="b">
            <a:normAutofit/>
          </a:bodyPr>
          <a:lstStyle/>
          <a:p>
            <a:pPr algn="ctr"/>
            <a:r>
              <a:rPr lang="en-US" sz="4100" dirty="0">
                <a:latin typeface="Baskerville Old Face" panose="02020602080505020303" pitchFamily="18" charset="0"/>
              </a:rPr>
              <a:t>Challenges of Spiritual Infirmities</a:t>
            </a:r>
          </a:p>
        </p:txBody>
      </p:sp>
      <p:sp>
        <p:nvSpPr>
          <p:cNvPr id="3" name="Content Placeholder 2">
            <a:extLst>
              <a:ext uri="{FF2B5EF4-FFF2-40B4-BE49-F238E27FC236}">
                <a16:creationId xmlns:a16="http://schemas.microsoft.com/office/drawing/2014/main" id="{756822EC-85A7-4AAC-9350-952F40C47837}"/>
              </a:ext>
            </a:extLst>
          </p:cNvPr>
          <p:cNvSpPr>
            <a:spLocks noGrp="1"/>
          </p:cNvSpPr>
          <p:nvPr>
            <p:ph idx="1"/>
          </p:nvPr>
        </p:nvSpPr>
        <p:spPr>
          <a:xfrm>
            <a:off x="4965431" y="2438400"/>
            <a:ext cx="6586489" cy="3785419"/>
          </a:xfrm>
        </p:spPr>
        <p:txBody>
          <a:bodyPr>
            <a:normAutofit/>
          </a:bodyPr>
          <a:lstStyle/>
          <a:p>
            <a:pPr marL="0" marR="0" indent="0">
              <a:spcBef>
                <a:spcPts val="0"/>
              </a:spcBef>
              <a:spcAft>
                <a:spcPts val="800"/>
              </a:spcAft>
              <a:buNone/>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When we refuse to recognize and acknowledge our infirmities, they become shackles that cause us to walk spiritually “bent” over. Examples of “spiritual “shackles: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Uncontrolled anger.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Feelings of unworthiness.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Irrational decisions.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Unforgiveness (self and/or others).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Promiscuous relationships.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Disrespecting parents/elders.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pic>
        <p:nvPicPr>
          <p:cNvPr id="4" name="Picture 3" descr="A picture containing dress&#10;&#10;Description automatically generated">
            <a:extLst>
              <a:ext uri="{FF2B5EF4-FFF2-40B4-BE49-F238E27FC236}">
                <a16:creationId xmlns:a16="http://schemas.microsoft.com/office/drawing/2014/main" id="{619374D3-50D4-4891-8C90-40C66F3AA8D6}"/>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9066" r="25814" b="-1"/>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58AB9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8EF8190-B1AA-497D-98B9-647086284671}"/>
              </a:ext>
            </a:extLst>
          </p:cNvPr>
          <p:cNvSpPr txBox="1"/>
          <p:nvPr/>
        </p:nvSpPr>
        <p:spPr>
          <a:xfrm>
            <a:off x="2176263" y="6657945"/>
            <a:ext cx="2459328"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www.onyxtruth.com/2017/10/11/aggressive-black-women-refuse-to-comprehend-that-they-are-not-men/">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dirty="0">
              <a:solidFill>
                <a:srgbClr val="FFFFFF"/>
              </a:solidFill>
            </a:endParaRPr>
          </a:p>
        </p:txBody>
      </p:sp>
    </p:spTree>
    <p:extLst>
      <p:ext uri="{BB962C8B-B14F-4D97-AF65-F5344CB8AC3E}">
        <p14:creationId xmlns:p14="http://schemas.microsoft.com/office/powerpoint/2010/main" val="349525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5A7AF-9D77-47C7-9FFD-636D643A28DD}"/>
              </a:ext>
            </a:extLst>
          </p:cNvPr>
          <p:cNvSpPr>
            <a:spLocks noGrp="1"/>
          </p:cNvSpPr>
          <p:nvPr>
            <p:ph type="title"/>
          </p:nvPr>
        </p:nvSpPr>
        <p:spPr/>
        <p:txBody>
          <a:bodyPr/>
          <a:lstStyle/>
          <a:p>
            <a:pPr algn="ctr"/>
            <a:r>
              <a:rPr lang="en-US" dirty="0">
                <a:latin typeface="Baskerville Old Face" panose="02020602080505020303" pitchFamily="18" charset="0"/>
              </a:rPr>
              <a:t>Challenges of Spiritual Infirmities</a:t>
            </a:r>
          </a:p>
        </p:txBody>
      </p:sp>
      <p:sp>
        <p:nvSpPr>
          <p:cNvPr id="3" name="Content Placeholder 2">
            <a:extLst>
              <a:ext uri="{FF2B5EF4-FFF2-40B4-BE49-F238E27FC236}">
                <a16:creationId xmlns:a16="http://schemas.microsoft.com/office/drawing/2014/main" id="{0D82864B-4DB6-468F-BDE3-7A1A53A77309}"/>
              </a:ext>
            </a:extLst>
          </p:cNvPr>
          <p:cNvSpPr>
            <a:spLocks noGrp="1"/>
          </p:cNvSpPr>
          <p:nvPr>
            <p:ph idx="1"/>
          </p:nvPr>
        </p:nvSpPr>
        <p:spPr/>
        <p:txBody>
          <a:bodyPr>
            <a:normAutofit/>
          </a:bodyPr>
          <a:lstStyle/>
          <a:p>
            <a:pPr marL="0" marR="0">
              <a:lnSpc>
                <a:spcPct val="150000"/>
              </a:lnSpc>
              <a:spcBef>
                <a:spcPts val="0"/>
              </a:spcBef>
              <a:spcAft>
                <a:spcPts val="800"/>
              </a:spcAft>
            </a:pPr>
            <a:r>
              <a:rPr lang="en-US" dirty="0">
                <a:effectLst/>
                <a:latin typeface="Baskerville Old Face" panose="02020602080505020303" pitchFamily="18" charset="0"/>
                <a:ea typeface="Calibri" panose="020F0502020204030204" pitchFamily="34" charset="0"/>
                <a:cs typeface="Times New Roman" panose="02020603050405020304" pitchFamily="18" charset="0"/>
              </a:rPr>
              <a:t>The goal for spiritual infirmities is to keep you shackled and bound. </a:t>
            </a:r>
          </a:p>
          <a:p>
            <a:pPr marL="0" marR="0">
              <a:lnSpc>
                <a:spcPct val="150000"/>
              </a:lnSpc>
              <a:spcBef>
                <a:spcPts val="0"/>
              </a:spcBef>
              <a:spcAft>
                <a:spcPts val="800"/>
              </a:spcAft>
            </a:pPr>
            <a:r>
              <a:rPr lang="en-US" dirty="0">
                <a:effectLst/>
                <a:latin typeface="Baskerville Old Face" panose="02020602080505020303" pitchFamily="18" charset="0"/>
                <a:ea typeface="Calibri" panose="020F0502020204030204" pitchFamily="34" charset="0"/>
                <a:cs typeface="Times New Roman" panose="02020603050405020304" pitchFamily="18" charset="0"/>
              </a:rPr>
              <a:t>You were not created by God to be shackled and bound. </a:t>
            </a:r>
          </a:p>
          <a:p>
            <a:pPr marL="0" marR="0">
              <a:lnSpc>
                <a:spcPct val="150000"/>
              </a:lnSpc>
              <a:spcBef>
                <a:spcPts val="0"/>
              </a:spcBef>
              <a:spcAft>
                <a:spcPts val="800"/>
              </a:spcAft>
            </a:pPr>
            <a:r>
              <a:rPr lang="en-US" dirty="0">
                <a:effectLst/>
                <a:latin typeface="Baskerville Old Face" panose="02020602080505020303" pitchFamily="18" charset="0"/>
                <a:ea typeface="Calibri" panose="020F0502020204030204" pitchFamily="34" charset="0"/>
                <a:cs typeface="Times New Roman" panose="02020603050405020304" pitchFamily="18" charset="0"/>
              </a:rPr>
              <a:t>God’s desire is for you to be free from your shackles. </a:t>
            </a:r>
          </a:p>
          <a:p>
            <a:pPr marL="0" marR="0">
              <a:lnSpc>
                <a:spcPct val="100000"/>
              </a:lnSpc>
              <a:spcBef>
                <a:spcPts val="0"/>
              </a:spcBef>
              <a:spcAft>
                <a:spcPts val="800"/>
              </a:spcAft>
            </a:pPr>
            <a:r>
              <a:rPr lang="en-US" dirty="0">
                <a:effectLst/>
                <a:latin typeface="Baskerville Old Face" panose="02020602080505020303" pitchFamily="18" charset="0"/>
                <a:ea typeface="Calibri" panose="020F0502020204030204" pitchFamily="34" charset="0"/>
                <a:cs typeface="Times New Roman" panose="02020603050405020304" pitchFamily="18" charset="0"/>
              </a:rPr>
              <a:t>He wants you free from those things that keep you despondent and depressed. </a:t>
            </a:r>
          </a:p>
          <a:p>
            <a:pPr marL="0" marR="0">
              <a:lnSpc>
                <a:spcPct val="150000"/>
              </a:lnSpc>
              <a:spcBef>
                <a:spcPts val="0"/>
              </a:spcBef>
              <a:spcAft>
                <a:spcPts val="800"/>
              </a:spcAft>
            </a:pPr>
            <a:r>
              <a:rPr lang="en-US" dirty="0">
                <a:effectLst/>
                <a:latin typeface="Baskerville Old Face" panose="02020602080505020303" pitchFamily="18" charset="0"/>
                <a:ea typeface="Calibri" panose="020F0502020204030204" pitchFamily="34" charset="0"/>
                <a:cs typeface="Times New Roman" panose="02020603050405020304" pitchFamily="18" charset="0"/>
              </a:rPr>
              <a:t>You were created to glorify Him on earth.   </a:t>
            </a:r>
          </a:p>
          <a:p>
            <a:pPr>
              <a:lnSpc>
                <a:spcPct val="150000"/>
              </a:lnSpc>
            </a:pPr>
            <a:endParaRPr lang="en-US" dirty="0">
              <a:latin typeface="Baskerville Old Face" panose="02020602080505020303" pitchFamily="18" charset="0"/>
            </a:endParaRPr>
          </a:p>
        </p:txBody>
      </p:sp>
    </p:spTree>
    <p:extLst>
      <p:ext uri="{BB962C8B-B14F-4D97-AF65-F5344CB8AC3E}">
        <p14:creationId xmlns:p14="http://schemas.microsoft.com/office/powerpoint/2010/main" val="3291612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25A7AF-9D77-47C7-9FFD-636D643A28DD}"/>
              </a:ext>
            </a:extLst>
          </p:cNvPr>
          <p:cNvSpPr>
            <a:spLocks noGrp="1"/>
          </p:cNvSpPr>
          <p:nvPr>
            <p:ph type="title"/>
          </p:nvPr>
        </p:nvSpPr>
        <p:spPr>
          <a:xfrm>
            <a:off x="572493" y="238539"/>
            <a:ext cx="11018520" cy="1434415"/>
          </a:xfrm>
        </p:spPr>
        <p:txBody>
          <a:bodyPr anchor="b">
            <a:normAutofit/>
          </a:bodyPr>
          <a:lstStyle/>
          <a:p>
            <a:pPr marL="0" marR="0" algn="ctr">
              <a:spcBef>
                <a:spcPts val="0"/>
              </a:spcBef>
              <a:spcAft>
                <a:spcPts val="800"/>
              </a:spcAft>
            </a:pPr>
            <a:r>
              <a:rPr lang="en-US" sz="3000" dirty="0">
                <a:effectLst/>
                <a:latin typeface="Baskerville Old Face" panose="02020602080505020303" pitchFamily="18" charset="0"/>
                <a:ea typeface="Calibri" panose="020F0502020204030204" pitchFamily="34" charset="0"/>
                <a:cs typeface="Times New Roman" panose="02020603050405020304" pitchFamily="18" charset="0"/>
              </a:rPr>
              <a:t>Jesus Healing Process for the Woman’s Infirmity </a:t>
            </a:r>
            <a:br>
              <a:rPr lang="en-US" sz="3000" dirty="0">
                <a:effectLst/>
                <a:latin typeface="Baskerville Old Face" panose="02020602080505020303" pitchFamily="18" charset="0"/>
                <a:ea typeface="Calibri" panose="020F0502020204030204" pitchFamily="34" charset="0"/>
                <a:cs typeface="Times New Roman" panose="02020603050405020304" pitchFamily="18" charset="0"/>
              </a:rPr>
            </a:br>
            <a:r>
              <a:rPr lang="en-US" sz="3000" dirty="0">
                <a:effectLst/>
                <a:latin typeface="Baskerville Old Face" panose="02020602080505020303" pitchFamily="18" charset="0"/>
                <a:ea typeface="Calibri" panose="020F0502020204030204" pitchFamily="34" charset="0"/>
                <a:cs typeface="Times New Roman" panose="02020603050405020304" pitchFamily="18" charset="0"/>
              </a:rPr>
              <a:t>(Luke 13:12-13a)</a:t>
            </a:r>
            <a:br>
              <a:rPr lang="en-US" sz="3000" dirty="0">
                <a:effectLst/>
                <a:latin typeface="Baskerville Old Face" panose="02020602080505020303" pitchFamily="18" charset="0"/>
                <a:ea typeface="Calibri" panose="020F0502020204030204" pitchFamily="34" charset="0"/>
                <a:cs typeface="Times New Roman" panose="02020603050405020304" pitchFamily="18" charset="0"/>
              </a:rPr>
            </a:b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D82864B-4DB6-468F-BDE3-7A1A53A77309}"/>
              </a:ext>
            </a:extLst>
          </p:cNvPr>
          <p:cNvSpPr>
            <a:spLocks noGrp="1"/>
          </p:cNvSpPr>
          <p:nvPr>
            <p:ph idx="1"/>
          </p:nvPr>
        </p:nvSpPr>
        <p:spPr>
          <a:xfrm>
            <a:off x="572493" y="2071316"/>
            <a:ext cx="6713552" cy="4119172"/>
          </a:xfrm>
        </p:spPr>
        <p:txBody>
          <a:bodyPr anchor="t">
            <a:normAutofit fontScale="92500" lnSpcReduction="10000"/>
          </a:bodyPr>
          <a:lstStyle/>
          <a:p>
            <a:pPr marL="0" marR="0">
              <a:spcBef>
                <a:spcPts val="0"/>
              </a:spcBef>
              <a:spcAft>
                <a:spcPts val="1200"/>
              </a:spcAft>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Definition of “loosed” – set free; released, relieved from.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Out of all the folks in the crowd, the bible said Jesus saw her! It was NOT the woman who called out to Jesus for healing. But it was “Jesus who called her out in the midst of the crowd.  Take note how He healed her: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mj-lt"/>
              <a:buAutoNum type="alphaLcPeriod"/>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 Jesus pronounced that she was cured from her infirmity.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mj-lt"/>
              <a:buAutoNum type="alphaLcPeriod"/>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Then he laid hands on her and immediately she was healed.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She was no longer shackled by her infirmity.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She could walk straight up instead of bent over.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She no longer had to look at the ground while talking to folks.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sz="2000" dirty="0">
                <a:effectLst/>
                <a:latin typeface="Baskerville Old Face" panose="02020602080505020303" pitchFamily="18" charset="0"/>
                <a:ea typeface="Calibri" panose="020F0502020204030204" pitchFamily="34" charset="0"/>
                <a:cs typeface="Times New Roman" panose="02020603050405020304" pitchFamily="18" charset="0"/>
              </a:rPr>
              <a:t>She was set free and released from that which had her bound.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2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200"/>
              </a:spcAft>
            </a:pPr>
            <a:endParaRPr lang="en-US" sz="2000" dirty="0"/>
          </a:p>
        </p:txBody>
      </p:sp>
      <p:pic>
        <p:nvPicPr>
          <p:cNvPr id="5" name="Picture 4" descr="A person holding a bow and arrow&#10;&#10;Description automatically generated with low confidence">
            <a:extLst>
              <a:ext uri="{FF2B5EF4-FFF2-40B4-BE49-F238E27FC236}">
                <a16:creationId xmlns:a16="http://schemas.microsoft.com/office/drawing/2014/main" id="{D433E00A-5DB0-416B-B032-0355A84D7570}"/>
              </a:ext>
            </a:extLst>
          </p:cNvPr>
          <p:cNvPicPr>
            <a:picLocks noChangeAspect="1"/>
          </p:cNvPicPr>
          <p:nvPr/>
        </p:nvPicPr>
        <p:blipFill rotWithShape="1">
          <a:blip r:embed="rId2">
            <a:extLst>
              <a:ext uri="{28A0092B-C50C-407E-A947-70E740481C1C}">
                <a14:useLocalDpi xmlns:a14="http://schemas.microsoft.com/office/drawing/2010/main" val="0"/>
              </a:ext>
            </a:extLst>
          </a:blip>
          <a:srcRect l="16698" r="29188" b="2"/>
          <a:stretch/>
        </p:blipFill>
        <p:spPr>
          <a:xfrm>
            <a:off x="7675658" y="2093976"/>
            <a:ext cx="3941064" cy="4096512"/>
          </a:xfrm>
          <a:prstGeom prst="rect">
            <a:avLst/>
          </a:prstGeom>
        </p:spPr>
      </p:pic>
    </p:spTree>
    <p:extLst>
      <p:ext uri="{BB962C8B-B14F-4D97-AF65-F5344CB8AC3E}">
        <p14:creationId xmlns:p14="http://schemas.microsoft.com/office/powerpoint/2010/main" val="287867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25A7AF-9D77-47C7-9FFD-636D643A28DD}"/>
              </a:ext>
            </a:extLst>
          </p:cNvPr>
          <p:cNvSpPr>
            <a:spLocks noGrp="1"/>
          </p:cNvSpPr>
          <p:nvPr>
            <p:ph type="title"/>
          </p:nvPr>
        </p:nvSpPr>
        <p:spPr>
          <a:xfrm>
            <a:off x="572493" y="238539"/>
            <a:ext cx="11018520" cy="1434415"/>
          </a:xfrm>
        </p:spPr>
        <p:txBody>
          <a:bodyPr anchor="b">
            <a:normAutofit/>
          </a:bodyPr>
          <a:lstStyle/>
          <a:p>
            <a:pPr marL="0" marR="0">
              <a:spcBef>
                <a:spcPts val="0"/>
              </a:spcBef>
              <a:spcAft>
                <a:spcPts val="800"/>
              </a:spcAft>
            </a:pPr>
            <a:r>
              <a:rPr lang="en-US" sz="3000" dirty="0">
                <a:effectLst/>
                <a:latin typeface="Baskerville Old Face" panose="02020602080505020303" pitchFamily="18" charset="0"/>
                <a:ea typeface="Calibri" panose="020F0502020204030204" pitchFamily="34" charset="0"/>
                <a:cs typeface="Times New Roman" panose="02020603050405020304" pitchFamily="18" charset="0"/>
              </a:rPr>
              <a:t>The Woman’s Response to Jesus after she was healed from her Infirmity. (Luke 13:13b)</a:t>
            </a:r>
            <a:br>
              <a:rPr lang="en-US" sz="3000" dirty="0">
                <a:effectLst/>
                <a:latin typeface="Baskerville Old Face" panose="02020602080505020303" pitchFamily="18" charset="0"/>
                <a:ea typeface="Calibri" panose="020F0502020204030204" pitchFamily="34" charset="0"/>
                <a:cs typeface="Times New Roman" panose="02020603050405020304" pitchFamily="18" charset="0"/>
              </a:rPr>
            </a:b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D82864B-4DB6-468F-BDE3-7A1A53A77309}"/>
              </a:ext>
            </a:extLst>
          </p:cNvPr>
          <p:cNvSpPr>
            <a:spLocks noGrp="1"/>
          </p:cNvSpPr>
          <p:nvPr>
            <p:ph idx="1"/>
          </p:nvPr>
        </p:nvSpPr>
        <p:spPr>
          <a:xfrm>
            <a:off x="572493" y="2071316"/>
            <a:ext cx="6713552" cy="4119172"/>
          </a:xfrm>
        </p:spPr>
        <p:txBody>
          <a:bodyPr anchor="t">
            <a:normAutofit/>
          </a:bodyPr>
          <a:lstStyle/>
          <a:p>
            <a:pPr marL="0" marR="0">
              <a:spcBef>
                <a:spcPts val="0"/>
              </a:spcBef>
              <a:spcAft>
                <a:spcPts val="800"/>
              </a:spcAft>
            </a:pP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 </a:t>
            </a:r>
            <a:r>
              <a:rPr lang="en-US" sz="2200" i="1" dirty="0">
                <a:latin typeface="Baskerville Old Face" panose="02020602080505020303" pitchFamily="18" charset="0"/>
                <a:ea typeface="Calibri" panose="020F0502020204030204" pitchFamily="34" charset="0"/>
                <a:cs typeface="Times New Roman" panose="02020603050405020304" pitchFamily="18" charset="0"/>
              </a:rPr>
              <a:t>she glorified God</a:t>
            </a:r>
            <a:r>
              <a:rPr lang="en-US" sz="2200" dirty="0">
                <a:latin typeface="Baskerville Old Face" panose="02020602080505020303" pitchFamily="18" charset="0"/>
                <a:ea typeface="Calibri" panose="020F0502020204030204" pitchFamily="34" charset="0"/>
                <a:cs typeface="Times New Roman" panose="02020603050405020304" pitchFamily="18" charset="0"/>
              </a:rPr>
              <a:t>.” </a:t>
            </a: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The most striking thing about her healing is that she didn’t have to ask for it. Jesus saw her need and met her need. He met her where she was.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My imagination is that she was so grateful for her healing; she couldn’t do nothing else but  “glorify God.” She was excited about the new life before her.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Perhaps she had given up hope because her condition was degrading and embarrassing. But she didn’t allow her infirmity to stop her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200" dirty="0">
                <a:effectLst/>
                <a:latin typeface="Baskerville Old Face" panose="02020602080505020303" pitchFamily="18" charset="0"/>
                <a:ea typeface="Calibri" panose="020F0502020204030204" pitchFamily="34" charset="0"/>
                <a:cs typeface="Times New Roman" panose="02020603050405020304" pitchFamily="18" charset="0"/>
              </a:rPr>
              <a:t>The good news is it’s never too late to be healed from your infirmities!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pic>
        <p:nvPicPr>
          <p:cNvPr id="5" name="Picture 4" descr="A picture containing person, person, arm&#10;&#10;Description automatically generated">
            <a:extLst>
              <a:ext uri="{FF2B5EF4-FFF2-40B4-BE49-F238E27FC236}">
                <a16:creationId xmlns:a16="http://schemas.microsoft.com/office/drawing/2014/main" id="{DFC9ACB2-16B1-47C6-B49C-02CF9CCBBD50}"/>
              </a:ext>
            </a:extLst>
          </p:cNvPr>
          <p:cNvPicPr>
            <a:picLocks noChangeAspect="1"/>
          </p:cNvPicPr>
          <p:nvPr/>
        </p:nvPicPr>
        <p:blipFill rotWithShape="1">
          <a:blip r:embed="rId2">
            <a:extLst>
              <a:ext uri="{28A0092B-C50C-407E-A947-70E740481C1C}">
                <a14:useLocalDpi xmlns:a14="http://schemas.microsoft.com/office/drawing/2010/main" val="0"/>
              </a:ext>
            </a:extLst>
          </a:blip>
          <a:srcRect l="15846" r="3476" b="-1"/>
          <a:stretch/>
        </p:blipFill>
        <p:spPr>
          <a:xfrm>
            <a:off x="7675658" y="2093976"/>
            <a:ext cx="3941064" cy="4096512"/>
          </a:xfrm>
          <a:prstGeom prst="rect">
            <a:avLst/>
          </a:prstGeom>
        </p:spPr>
      </p:pic>
    </p:spTree>
    <p:extLst>
      <p:ext uri="{BB962C8B-B14F-4D97-AF65-F5344CB8AC3E}">
        <p14:creationId xmlns:p14="http://schemas.microsoft.com/office/powerpoint/2010/main" val="291800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5A7AF-9D77-47C7-9FFD-636D643A28DD}"/>
              </a:ext>
            </a:extLst>
          </p:cNvPr>
          <p:cNvSpPr>
            <a:spLocks noGrp="1"/>
          </p:cNvSpPr>
          <p:nvPr>
            <p:ph type="title"/>
          </p:nvPr>
        </p:nvSpPr>
        <p:spPr/>
        <p:txBody>
          <a:bodyPr>
            <a:normAutofit/>
          </a:bodyPr>
          <a:lstStyle/>
          <a:p>
            <a:pPr marL="0" marR="0" algn="ctr">
              <a:lnSpc>
                <a:spcPct val="107000"/>
              </a:lnSpc>
              <a:spcBef>
                <a:spcPts val="0"/>
              </a:spcBef>
              <a:spcAft>
                <a:spcPts val="800"/>
              </a:spcAft>
            </a:pPr>
            <a:r>
              <a:rPr lang="en-US" sz="2800" dirty="0">
                <a:effectLst/>
                <a:latin typeface="Baskerville Old Face" panose="02020602080505020303" pitchFamily="18" charset="0"/>
                <a:ea typeface="Calibri" panose="020F0502020204030204" pitchFamily="34" charset="0"/>
                <a:cs typeface="Times New Roman" panose="02020603050405020304" pitchFamily="18" charset="0"/>
              </a:rPr>
              <a:t>God is Healing YOU from Your Infirmity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D82864B-4DB6-468F-BDE3-7A1A53A77309}"/>
              </a:ext>
            </a:extLst>
          </p:cNvPr>
          <p:cNvSpPr>
            <a:spLocks noGrp="1"/>
          </p:cNvSpPr>
          <p:nvPr>
            <p:ph idx="1"/>
          </p:nvPr>
        </p:nvSpPr>
        <p:spPr>
          <a:xfrm>
            <a:off x="838200" y="1690688"/>
            <a:ext cx="10515600" cy="4486275"/>
          </a:xfrm>
        </p:spPr>
        <p:txBody>
          <a:bodyPr>
            <a:noAutofit/>
          </a:bodyPr>
          <a:lstStyle/>
          <a:p>
            <a:pPr marR="0" lvl="0">
              <a:lnSpc>
                <a:spcPct val="107000"/>
              </a:lnSpc>
              <a:spcBef>
                <a:spcPts val="0"/>
              </a:spcBef>
              <a:spcAft>
                <a:spcPts val="0"/>
              </a:spcAft>
              <a:buFont typeface="Wingdings" panose="05000000000000000000" pitchFamily="2" charset="2"/>
              <a:buChar char="§"/>
            </a:pPr>
            <a:r>
              <a:rPr lang="en-US" sz="2400" dirty="0">
                <a:effectLst/>
                <a:latin typeface="Baskerville Old Face" panose="02020602080505020303" pitchFamily="18" charset="0"/>
                <a:ea typeface="Calibri" panose="020F0502020204030204" pitchFamily="34" charset="0"/>
                <a:cs typeface="Times New Roman" panose="02020603050405020304" pitchFamily="18" charset="0"/>
              </a:rPr>
              <a:t>God will use songs, a sermon, or a praise dance to speak to you so that He can call you out for your healing. </a:t>
            </a:r>
          </a:p>
          <a:p>
            <a:pPr marR="0" lvl="0">
              <a:lnSpc>
                <a:spcPct val="107000"/>
              </a:lnSpc>
              <a:spcBef>
                <a:spcPts val="0"/>
              </a:spcBef>
              <a:spcAft>
                <a:spcPts val="0"/>
              </a:spcAft>
              <a:buFont typeface="Wingdings" panose="05000000000000000000" pitchFamily="2" charset="2"/>
              <a:buChar char="§"/>
            </a:pPr>
            <a:r>
              <a:rPr lang="en-US" sz="2400" dirty="0">
                <a:effectLst/>
                <a:latin typeface="Baskerville Old Face" panose="02020602080505020303" pitchFamily="18" charset="0"/>
                <a:ea typeface="Calibri" panose="020F0502020204030204" pitchFamily="34" charset="0"/>
                <a:cs typeface="Times New Roman" panose="02020603050405020304" pitchFamily="18" charset="0"/>
              </a:rPr>
              <a:t>God will stir up our spirit for the purpose of convicting us of our sins so that we no longer have to walk “bent over” from a spiritual infirmity.  </a:t>
            </a:r>
          </a:p>
          <a:p>
            <a:pPr marR="0" lvl="0">
              <a:lnSpc>
                <a:spcPct val="107000"/>
              </a:lnSpc>
              <a:spcBef>
                <a:spcPts val="0"/>
              </a:spcBef>
              <a:spcAft>
                <a:spcPts val="0"/>
              </a:spcAft>
              <a:buFont typeface="Wingdings" panose="05000000000000000000" pitchFamily="2" charset="2"/>
              <a:buChar char="§"/>
            </a:pPr>
            <a:r>
              <a:rPr lang="en-US" sz="2400" dirty="0">
                <a:effectLst/>
                <a:latin typeface="Baskerville Old Face" panose="02020602080505020303" pitchFamily="18" charset="0"/>
                <a:ea typeface="Calibri" panose="020F0502020204030204" pitchFamily="34" charset="0"/>
                <a:cs typeface="Times New Roman" panose="02020603050405020304" pitchFamily="18" charset="0"/>
              </a:rPr>
              <a:t>And while He’s in the process of healing you, He will use you to be a testimony of His grace and mercy. </a:t>
            </a:r>
          </a:p>
          <a:p>
            <a:pPr marR="0" lvl="0">
              <a:lnSpc>
                <a:spcPct val="107000"/>
              </a:lnSpc>
              <a:spcBef>
                <a:spcPts val="0"/>
              </a:spcBef>
              <a:spcAft>
                <a:spcPts val="800"/>
              </a:spcAft>
              <a:buFont typeface="Wingdings" panose="05000000000000000000" pitchFamily="2" charset="2"/>
              <a:buChar char="§"/>
            </a:pPr>
            <a:r>
              <a:rPr lang="en-US" sz="2400" dirty="0">
                <a:effectLst/>
                <a:latin typeface="Baskerville Old Face" panose="02020602080505020303" pitchFamily="18" charset="0"/>
                <a:ea typeface="Calibri" panose="020F0502020204030204" pitchFamily="34" charset="0"/>
                <a:cs typeface="Times New Roman" panose="02020603050405020304" pitchFamily="18" charset="0"/>
              </a:rPr>
              <a:t>And just like this woman in the passage, we should give glory to God! </a:t>
            </a:r>
          </a:p>
          <a:p>
            <a:pPr marL="114300" marR="0" indent="-342900">
              <a:lnSpc>
                <a:spcPct val="107000"/>
              </a:lnSpc>
              <a:spcBef>
                <a:spcPts val="0"/>
              </a:spcBef>
              <a:spcAft>
                <a:spcPts val="800"/>
              </a:spcAft>
              <a:buFont typeface="Wingdings" panose="05000000000000000000" pitchFamily="2" charset="2"/>
              <a:buChar char="§"/>
            </a:pPr>
            <a:r>
              <a:rPr lang="en-US" sz="2400" dirty="0">
                <a:effectLst/>
                <a:latin typeface="Baskerville Old Face" panose="02020602080505020303" pitchFamily="18" charset="0"/>
                <a:ea typeface="Calibri" panose="020F0502020204030204" pitchFamily="34" charset="0"/>
                <a:cs typeface="Times New Roman" panose="02020603050405020304" pitchFamily="18" charset="0"/>
              </a:rPr>
              <a:t>So, when you feel Him tugging at your heart, do not harden your heart. That tugging is the spirit of    Christ calling you out. Beckoning you to humble yourself into His hands so that He can heal your spiritual infirmities.  </a:t>
            </a:r>
          </a:p>
          <a:p>
            <a:pPr marL="114300" marR="0" indent="-342900">
              <a:lnSpc>
                <a:spcPct val="107000"/>
              </a:lnSpc>
              <a:spcBef>
                <a:spcPts val="0"/>
              </a:spcBef>
              <a:spcAft>
                <a:spcPts val="0"/>
              </a:spcAft>
              <a:buFont typeface="Wingdings" panose="05000000000000000000" pitchFamily="2" charset="2"/>
              <a:buChar char="§"/>
            </a:pPr>
            <a:r>
              <a:rPr lang="en-US" sz="2400" dirty="0">
                <a:effectLst/>
                <a:latin typeface="Baskerville Old Face" panose="02020602080505020303" pitchFamily="18" charset="0"/>
                <a:ea typeface="Calibri" panose="020F0502020204030204" pitchFamily="34" charset="0"/>
                <a:cs typeface="Times New Roman" panose="02020603050405020304" pitchFamily="18" charset="0"/>
              </a:rPr>
              <a:t>The good news is it’s never too late to be healed from your infirmities! </a:t>
            </a:r>
          </a:p>
          <a:p>
            <a:pPr marL="114300" marR="0" indent="-342900">
              <a:lnSpc>
                <a:spcPct val="150000"/>
              </a:lnSpc>
              <a:spcBef>
                <a:spcPts val="0"/>
              </a:spcBef>
              <a:spcAft>
                <a:spcPts val="800"/>
              </a:spcAft>
              <a:buFont typeface="Wingdings" panose="05000000000000000000" pitchFamily="2" charset="2"/>
              <a:buChar char="§"/>
            </a:pPr>
            <a:endParaRPr lang="en-US" sz="2400" dirty="0">
              <a:effectLst/>
              <a:latin typeface="Baskerville Old Face" panose="02020602080505020303" pitchFamily="18" charset="0"/>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
            </a:pP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231835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1152</Words>
  <Application>Microsoft Office PowerPoint</Application>
  <PresentationFormat>Widescreen</PresentationFormat>
  <Paragraphs>64</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Baskerville Old Face</vt:lpstr>
      <vt:lpstr>Calibri</vt:lpstr>
      <vt:lpstr>Calibri Light</vt:lpstr>
      <vt:lpstr>Symbol</vt:lpstr>
      <vt:lpstr>Wingdings</vt:lpstr>
      <vt:lpstr>Office Theme</vt:lpstr>
      <vt:lpstr>Woman of God, you are Loosed from Your Infirmity! Luke 13:11-12  </vt:lpstr>
      <vt:lpstr>Introduction  </vt:lpstr>
      <vt:lpstr>Jesus Prognosis of the Woman's Infirmity  (Luke 13:11) </vt:lpstr>
      <vt:lpstr>Two Types of Infirmities</vt:lpstr>
      <vt:lpstr>Challenges of Spiritual Infirmities</vt:lpstr>
      <vt:lpstr>Challenges of Spiritual Infirmities</vt:lpstr>
      <vt:lpstr>Jesus Healing Process for the Woman’s Infirmity  (Luke 13:12-13a) </vt:lpstr>
      <vt:lpstr>The Woman’s Response to Jesus after she was healed from her Infirmity. (Luke 13:13b) </vt:lpstr>
      <vt:lpstr>God is Healing YOU from Your Infirmity</vt:lpstr>
      <vt:lpstr>Questions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Kelley</dc:creator>
  <cp:lastModifiedBy>Sandra Kelley</cp:lastModifiedBy>
  <cp:revision>19</cp:revision>
  <dcterms:created xsi:type="dcterms:W3CDTF">2021-05-24T19:42:34Z</dcterms:created>
  <dcterms:modified xsi:type="dcterms:W3CDTF">2021-05-24T22:35:51Z</dcterms:modified>
</cp:coreProperties>
</file>